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aleway"/>
      <p:regular r:id="rId60"/>
      <p:bold r:id="rId61"/>
      <p:italic r:id="rId62"/>
      <p:boldItalic r:id="rId63"/>
    </p:embeddedFont>
    <p:embeddedFont>
      <p:font typeface="Raleway SemiBold"/>
      <p:regular r:id="rId64"/>
      <p:bold r:id="rId65"/>
      <p:italic r:id="rId66"/>
      <p:boldItalic r:id="rId67"/>
    </p:embeddedFont>
    <p:embeddedFont>
      <p:font typeface="Lato"/>
      <p:regular r:id="rId68"/>
      <p:bold r:id="rId69"/>
      <p:italic r:id="rId70"/>
      <p:boldItalic r:id="rId71"/>
    </p:embeddedFont>
    <p:embeddedFont>
      <p:font typeface="Raleway Medium"/>
      <p:regular r:id="rId72"/>
      <p:bold r:id="rId73"/>
      <p:italic r:id="rId74"/>
      <p:boldItalic r:id="rId75"/>
    </p:embeddedFont>
    <p:embeddedFont>
      <p:font typeface="Chakra Petch SemiBold"/>
      <p:regular r:id="rId76"/>
      <p:bold r:id="rId77"/>
      <p:italic r:id="rId78"/>
      <p:boldItalic r:id="rId79"/>
    </p:embeddedFont>
    <p:embeddedFont>
      <p:font typeface="Chakra Petch"/>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6AD4BF-3F17-4213-AE95-2A6B37D4BD9F}">
  <a:tblStyle styleId="{F16AD4BF-3F17-4213-AE95-2A6B37D4BD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ChakraPetch-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ChakraPetch-regular.fntdata"/><Relationship Id="rId82" Type="http://schemas.openxmlformats.org/officeDocument/2006/relationships/font" Target="fonts/ChakraPetch-italic.fntdata"/><Relationship Id="rId81" Type="http://schemas.openxmlformats.org/officeDocument/2006/relationships/font" Target="fonts/ChakraPetch-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Medium-bold.fntdata"/><Relationship Id="rId72" Type="http://schemas.openxmlformats.org/officeDocument/2006/relationships/font" Target="fonts/RalewayMedium-regular.fntdata"/><Relationship Id="rId31" Type="http://schemas.openxmlformats.org/officeDocument/2006/relationships/slide" Target="slides/slide25.xml"/><Relationship Id="rId75" Type="http://schemas.openxmlformats.org/officeDocument/2006/relationships/font" Target="fonts/RalewayMedium-boldItalic.fntdata"/><Relationship Id="rId30" Type="http://schemas.openxmlformats.org/officeDocument/2006/relationships/slide" Target="slides/slide24.xml"/><Relationship Id="rId74" Type="http://schemas.openxmlformats.org/officeDocument/2006/relationships/font" Target="fonts/RalewayMedium-italic.fntdata"/><Relationship Id="rId33" Type="http://schemas.openxmlformats.org/officeDocument/2006/relationships/slide" Target="slides/slide27.xml"/><Relationship Id="rId77" Type="http://schemas.openxmlformats.org/officeDocument/2006/relationships/font" Target="fonts/ChakraPetchSemiBold-bold.fntdata"/><Relationship Id="rId32" Type="http://schemas.openxmlformats.org/officeDocument/2006/relationships/slide" Target="slides/slide26.xml"/><Relationship Id="rId76" Type="http://schemas.openxmlformats.org/officeDocument/2006/relationships/font" Target="fonts/ChakraPetchSemiBold-regular.fntdata"/><Relationship Id="rId35" Type="http://schemas.openxmlformats.org/officeDocument/2006/relationships/slide" Target="slides/slide29.xml"/><Relationship Id="rId79" Type="http://schemas.openxmlformats.org/officeDocument/2006/relationships/font" Target="fonts/ChakraPetchSemiBold-boldItalic.fntdata"/><Relationship Id="rId34" Type="http://schemas.openxmlformats.org/officeDocument/2006/relationships/slide" Target="slides/slide28.xml"/><Relationship Id="rId78" Type="http://schemas.openxmlformats.org/officeDocument/2006/relationships/font" Target="fonts/ChakraPetchSemiBold-italic.fntdata"/><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italic.fntdata"/><Relationship Id="rId61" Type="http://schemas.openxmlformats.org/officeDocument/2006/relationships/font" Target="fonts/Raleway-bold.fntdata"/><Relationship Id="rId20" Type="http://schemas.openxmlformats.org/officeDocument/2006/relationships/slide" Target="slides/slide14.xml"/><Relationship Id="rId64" Type="http://schemas.openxmlformats.org/officeDocument/2006/relationships/font" Target="fonts/RalewaySemiBold-regular.fntdata"/><Relationship Id="rId63" Type="http://schemas.openxmlformats.org/officeDocument/2006/relationships/font" Target="fonts/Raleway-boldItalic.fntdata"/><Relationship Id="rId22" Type="http://schemas.openxmlformats.org/officeDocument/2006/relationships/slide" Target="slides/slide16.xml"/><Relationship Id="rId66" Type="http://schemas.openxmlformats.org/officeDocument/2006/relationships/font" Target="fonts/RalewaySemiBold-italic.fntdata"/><Relationship Id="rId21" Type="http://schemas.openxmlformats.org/officeDocument/2006/relationships/slide" Target="slides/slide15.xml"/><Relationship Id="rId65" Type="http://schemas.openxmlformats.org/officeDocument/2006/relationships/font" Target="fonts/RalewaySemiBold-bold.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RalewaySemiBold-boldItalic.fntdata"/><Relationship Id="rId60" Type="http://schemas.openxmlformats.org/officeDocument/2006/relationships/font" Target="fonts/Raleway-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870cb8c9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870cb8c9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870cb8c9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870cb8c9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4da2a65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4da2a65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870cb8c9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870cb8c9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870cb8c9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870cb8c9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870cb8c9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870cb8c9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74c9838d1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74c9838d1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4c9838d1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4c9838d1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4c9838d1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74c9838d1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74d2d935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74d2d935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740d7fe63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740d7fe63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4d2d9351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74d2d9351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74d2d9351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74d2d9351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4d2d93510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74d2d93510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74d2d93510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74d2d93510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74d2d93510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74d2d93510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74d2d93510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74d2d93510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4d2d93510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74d2d93510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74d2d93510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74d2d93510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8f7f77457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e8f7f77457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e88cdde18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e88cdde18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847689f3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847689f3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e88cdde18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e88cdde18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e88cdde18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e88cdde18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e88cdde18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e88cdde18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88cdde18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e88cdde18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e89853ca5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e89853ca5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e89853ca50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e89853ca50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e89853ca50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e89853ca50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e89853ca50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e89853ca50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e89853ca5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e89853ca5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e89853ca5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e89853ca5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847689f3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847689f3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e89853ca5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e89853ca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e89853ca5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e89853ca5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e89853ca50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2e89853ca50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e89853ca5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e89853ca5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e89853ca5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e89853ca5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e89853ca5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e89853ca5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e89853ca50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2e89853ca50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quantitative analysis, we used three performance metrics for our CNN-base 3D U-net framework. These are: mean Intersention over union, Dice similarity coefficient and average precision. for our experiment, we achieve mean IoU of 0.973, Dice coefficient of 0.988 and average precision of 0.953. All these performance metric shows the efficiency of our proposed framework.</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74d8d4e249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274d8d4e24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74d8d4e2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74d8d4e2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74d8d4e24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74d8d4e24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e847689f3e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e847689f3e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74d8d4e24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74d8d4e24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74d8d4e24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74d8d4e24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74d9db3854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274d9db3854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74d9db3854_5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274d9db3854_5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847689f3e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847689f3e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847689f3e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847689f3e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847689f3e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847689f3e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870cb8c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870cb8c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 name="Shape 10"/>
        <p:cNvGrpSpPr/>
        <p:nvPr/>
      </p:nvGrpSpPr>
      <p:grpSpPr>
        <a:xfrm>
          <a:off x="0" y="0"/>
          <a:ext cx="0" cy="0"/>
          <a:chOff x="0" y="0"/>
          <a:chExt cx="0" cy="0"/>
        </a:xfrm>
      </p:grpSpPr>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4" name="Shape 74"/>
        <p:cNvGrpSpPr/>
        <p:nvPr/>
      </p:nvGrpSpPr>
      <p:grpSpPr>
        <a:xfrm>
          <a:off x="0" y="0"/>
          <a:ext cx="0" cy="0"/>
          <a:chOff x="0" y="0"/>
          <a:chExt cx="0" cy="0"/>
        </a:xfrm>
      </p:grpSpPr>
      <p:grpSp>
        <p:nvGrpSpPr>
          <p:cNvPr id="75" name="Google Shape;75;p11"/>
          <p:cNvGrpSpPr/>
          <p:nvPr/>
        </p:nvGrpSpPr>
        <p:grpSpPr>
          <a:xfrm>
            <a:off x="830392" y="4169130"/>
            <a:ext cx="745763" cy="45826"/>
            <a:chOff x="4580561" y="2589004"/>
            <a:chExt cx="1064464" cy="25200"/>
          </a:xfrm>
        </p:grpSpPr>
        <p:sp>
          <p:nvSpPr>
            <p:cNvPr id="76" name="Google Shape;76;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9" name="Google Shape;79;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80" name="Google Shape;80;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0" name="Google Shape;30;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8" name="Google Shape;38;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0" name="Google Shape;40;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830392" y="1191256"/>
            <a:ext cx="745763" cy="45826"/>
            <a:chOff x="4580561" y="2589004"/>
            <a:chExt cx="1064464" cy="25200"/>
          </a:xfrm>
        </p:grpSpPr>
        <p:sp>
          <p:nvSpPr>
            <p:cNvPr id="44" name="Google Shape;44;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7" name="Google Shape;47;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7"/>
          <p:cNvGrpSpPr/>
          <p:nvPr/>
        </p:nvGrpSpPr>
        <p:grpSpPr>
          <a:xfrm>
            <a:off x="830392" y="1191256"/>
            <a:ext cx="745763" cy="45826"/>
            <a:chOff x="4580561" y="2589004"/>
            <a:chExt cx="1064464" cy="25200"/>
          </a:xfrm>
        </p:grpSpPr>
        <p:sp>
          <p:nvSpPr>
            <p:cNvPr id="51" name="Google Shape;51;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4" name="Google Shape;54;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6" name="Shape 56"/>
        <p:cNvGrpSpPr/>
        <p:nvPr/>
      </p:nvGrpSpPr>
      <p:grpSpPr>
        <a:xfrm>
          <a:off x="0" y="0"/>
          <a:ext cx="0" cy="0"/>
          <a:chOff x="0" y="0"/>
          <a:chExt cx="0" cy="0"/>
        </a:xfrm>
      </p:grpSpPr>
      <p:grpSp>
        <p:nvGrpSpPr>
          <p:cNvPr id="57" name="Google Shape;57;p8"/>
          <p:cNvGrpSpPr/>
          <p:nvPr/>
        </p:nvGrpSpPr>
        <p:grpSpPr>
          <a:xfrm>
            <a:off x="830392" y="4169130"/>
            <a:ext cx="745763" cy="45826"/>
            <a:chOff x="4580561" y="2589004"/>
            <a:chExt cx="1064464" cy="25200"/>
          </a:xfrm>
        </p:grpSpPr>
        <p:sp>
          <p:nvSpPr>
            <p:cNvPr id="58" name="Google Shape;58;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1" name="Google Shape;61;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9"/>
          <p:cNvGrpSpPr/>
          <p:nvPr/>
        </p:nvGrpSpPr>
        <p:grpSpPr>
          <a:xfrm>
            <a:off x="830392" y="1191256"/>
            <a:ext cx="745763" cy="45826"/>
            <a:chOff x="4580561" y="2589004"/>
            <a:chExt cx="1064464" cy="25200"/>
          </a:xfrm>
        </p:grpSpPr>
        <p:sp>
          <p:nvSpPr>
            <p:cNvPr id="65" name="Google Shape;65;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8" name="Google Shape;68;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9" name="Google Shape;69;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0" name="Google Shape;70;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3" name="Google Shape;73;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Chakra Petch SemiBold"/>
              <a:buChar char="●"/>
              <a:defRPr sz="1300">
                <a:solidFill>
                  <a:schemeClr val="accent1"/>
                </a:solidFill>
                <a:latin typeface="Chakra Petch SemiBold"/>
                <a:ea typeface="Chakra Petch SemiBold"/>
                <a:cs typeface="Chakra Petch SemiBold"/>
                <a:sym typeface="Chakra Petch SemiBold"/>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952500" y="1322000"/>
            <a:ext cx="457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kaggle.com/datasets/shashwatwork/knee-osteoarthritis-dataset-with-severity" TargetMode="External"/><Relationship Id="rId4" Type="http://schemas.openxmlformats.org/officeDocument/2006/relationships/image" Target="../media/image6.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kaggle.com/datasets/shamim2601/fast-segmented-knee-xray-dataset" TargetMode="External"/><Relationship Id="rId4" Type="http://schemas.openxmlformats.org/officeDocument/2006/relationships/image" Target="../media/image53.png"/><Relationship Id="rId5" Type="http://schemas.openxmlformats.org/officeDocument/2006/relationships/image" Target="../media/image9.pn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9.png"/><Relationship Id="rId10" Type="http://schemas.openxmlformats.org/officeDocument/2006/relationships/image" Target="../media/image29.png"/><Relationship Id="rId9"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24.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3.png"/><Relationship Id="rId13" Type="http://schemas.openxmlformats.org/officeDocument/2006/relationships/image" Target="../media/image36.png"/><Relationship Id="rId12"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49.png"/><Relationship Id="rId15" Type="http://schemas.openxmlformats.org/officeDocument/2006/relationships/image" Target="../media/image34.png"/><Relationship Id="rId14" Type="http://schemas.openxmlformats.org/officeDocument/2006/relationships/image" Target="../media/image37.png"/><Relationship Id="rId17" Type="http://schemas.openxmlformats.org/officeDocument/2006/relationships/image" Target="../media/image45.png"/><Relationship Id="rId16" Type="http://schemas.openxmlformats.org/officeDocument/2006/relationships/image" Target="../media/image43.png"/><Relationship Id="rId5" Type="http://schemas.openxmlformats.org/officeDocument/2006/relationships/image" Target="../media/image29.png"/><Relationship Id="rId6" Type="http://schemas.openxmlformats.org/officeDocument/2006/relationships/image" Target="../media/image28.png"/><Relationship Id="rId18" Type="http://schemas.openxmlformats.org/officeDocument/2006/relationships/image" Target="../media/image51.png"/><Relationship Id="rId7" Type="http://schemas.openxmlformats.org/officeDocument/2006/relationships/image" Target="../media/image32.png"/><Relationship Id="rId8"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8.png"/><Relationship Id="rId5"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62.png"/><Relationship Id="rId5"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66.png"/><Relationship Id="rId5"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57.png"/><Relationship Id="rId5"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70.png"/><Relationship Id="rId4" Type="http://schemas.openxmlformats.org/officeDocument/2006/relationships/image" Target="../media/image74.png"/><Relationship Id="rId5"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77.png"/><Relationship Id="rId4" Type="http://schemas.openxmlformats.org/officeDocument/2006/relationships/image" Target="../media/image73.png"/><Relationship Id="rId5" Type="http://schemas.openxmlformats.org/officeDocument/2006/relationships/image" Target="../media/image8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82.png"/><Relationship Id="rId4" Type="http://schemas.openxmlformats.org/officeDocument/2006/relationships/image" Target="../media/image72.png"/><Relationship Id="rId5"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67.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80.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5.png"/><Relationship Id="rId4" Type="http://schemas.openxmlformats.org/officeDocument/2006/relationships/image" Target="../media/image68.png"/><Relationship Id="rId5" Type="http://schemas.openxmlformats.org/officeDocument/2006/relationships/image" Target="../media/image76.png"/><Relationship Id="rId6"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ph type="ctrTitle"/>
          </p:nvPr>
        </p:nvSpPr>
        <p:spPr>
          <a:xfrm>
            <a:off x="440400" y="1566013"/>
            <a:ext cx="84492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920"/>
              <a:t>A Quantitative Analysis of Severity Grading of Knee Osteoarthritis</a:t>
            </a:r>
            <a:endParaRPr sz="3680"/>
          </a:p>
        </p:txBody>
      </p:sp>
      <p:sp>
        <p:nvSpPr>
          <p:cNvPr id="88" name="Google Shape;88;p13"/>
          <p:cNvSpPr txBox="1"/>
          <p:nvPr/>
        </p:nvSpPr>
        <p:spPr>
          <a:xfrm>
            <a:off x="4891725" y="3333650"/>
            <a:ext cx="3777600" cy="114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aleway Medium"/>
                <a:ea typeface="Raleway Medium"/>
                <a:cs typeface="Raleway Medium"/>
                <a:sym typeface="Raleway Medium"/>
              </a:rPr>
              <a:t>Supervised by</a:t>
            </a:r>
            <a:endParaRPr sz="1600">
              <a:solidFill>
                <a:schemeClr val="dk2"/>
              </a:solidFill>
              <a:latin typeface="Raleway Medium"/>
              <a:ea typeface="Raleway Medium"/>
              <a:cs typeface="Raleway Medium"/>
              <a:sym typeface="Raleway Medium"/>
            </a:endParaRPr>
          </a:p>
          <a:p>
            <a:pPr indent="0" lvl="0" marL="0" rtl="0" algn="l">
              <a:spcBef>
                <a:spcPts val="0"/>
              </a:spcBef>
              <a:spcAft>
                <a:spcPts val="0"/>
              </a:spcAft>
              <a:buNone/>
            </a:pPr>
            <a:r>
              <a:t/>
            </a:r>
            <a:endParaRPr sz="1600">
              <a:solidFill>
                <a:schemeClr val="dk2"/>
              </a:solidFill>
              <a:latin typeface="Raleway Medium"/>
              <a:ea typeface="Raleway Medium"/>
              <a:cs typeface="Raleway Medium"/>
              <a:sym typeface="Raleway Medium"/>
            </a:endParaRPr>
          </a:p>
          <a:p>
            <a:pPr indent="0" lvl="0" marL="0" rtl="0" algn="l">
              <a:spcBef>
                <a:spcPts val="0"/>
              </a:spcBef>
              <a:spcAft>
                <a:spcPts val="0"/>
              </a:spcAft>
              <a:buNone/>
            </a:pPr>
            <a:r>
              <a:rPr lang="en" sz="1600">
                <a:solidFill>
                  <a:schemeClr val="dk2"/>
                </a:solidFill>
                <a:latin typeface="Raleway Medium"/>
                <a:ea typeface="Raleway Medium"/>
                <a:cs typeface="Raleway Medium"/>
                <a:sym typeface="Raleway Medium"/>
              </a:rPr>
              <a:t>Dr. Mahmuda Naznin</a:t>
            </a:r>
            <a:endParaRPr sz="1600">
              <a:latin typeface="Raleway"/>
              <a:ea typeface="Raleway"/>
              <a:cs typeface="Raleway"/>
              <a:sym typeface="Raleway"/>
            </a:endParaRPr>
          </a:p>
          <a:p>
            <a:pPr indent="0" lvl="0" marL="0" rtl="0" algn="l">
              <a:lnSpc>
                <a:spcPct val="90000"/>
              </a:lnSpc>
              <a:spcBef>
                <a:spcPts val="0"/>
              </a:spcBef>
              <a:spcAft>
                <a:spcPts val="0"/>
              </a:spcAft>
              <a:buClr>
                <a:srgbClr val="000000"/>
              </a:buClr>
              <a:buSzPts val="6400"/>
              <a:buFont typeface="Arial"/>
              <a:buNone/>
            </a:pPr>
            <a:r>
              <a:rPr lang="en" sz="1600">
                <a:latin typeface="Raleway"/>
                <a:ea typeface="Raleway"/>
                <a:cs typeface="Raleway"/>
                <a:sym typeface="Raleway"/>
              </a:rPr>
              <a:t>Professor, Dept. of CSE, BUET</a:t>
            </a:r>
            <a:endParaRPr sz="1600">
              <a:solidFill>
                <a:schemeClr val="dk2"/>
              </a:solidFill>
              <a:latin typeface="Raleway Medium"/>
              <a:ea typeface="Raleway Medium"/>
              <a:cs typeface="Raleway Medium"/>
              <a:sym typeface="Raleway Medium"/>
            </a:endParaRPr>
          </a:p>
        </p:txBody>
      </p:sp>
      <p:sp>
        <p:nvSpPr>
          <p:cNvPr id="89" name="Google Shape;89;p13"/>
          <p:cNvSpPr txBox="1"/>
          <p:nvPr/>
        </p:nvSpPr>
        <p:spPr>
          <a:xfrm>
            <a:off x="1676700" y="473375"/>
            <a:ext cx="5976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Raleway Medium"/>
                <a:ea typeface="Raleway Medium"/>
                <a:cs typeface="Raleway Medium"/>
                <a:sym typeface="Raleway Medium"/>
              </a:rPr>
              <a:t>B.Sc. in Computer Science and Engineering Thesis</a:t>
            </a:r>
            <a:endParaRPr sz="1800">
              <a:solidFill>
                <a:schemeClr val="dk2"/>
              </a:solidFill>
              <a:latin typeface="Raleway Medium"/>
              <a:ea typeface="Raleway Medium"/>
              <a:cs typeface="Raleway Medium"/>
              <a:sym typeface="Raleway Medium"/>
            </a:endParaRPr>
          </a:p>
          <a:p>
            <a:pPr indent="0" lvl="0" marL="0" rtl="0" algn="ctr">
              <a:spcBef>
                <a:spcPts val="0"/>
              </a:spcBef>
              <a:spcAft>
                <a:spcPts val="0"/>
              </a:spcAft>
              <a:buNone/>
            </a:pPr>
            <a:r>
              <a:rPr lang="en" sz="1800">
                <a:solidFill>
                  <a:schemeClr val="dk2"/>
                </a:solidFill>
                <a:latin typeface="Raleway Medium"/>
                <a:ea typeface="Raleway Medium"/>
                <a:cs typeface="Raleway Medium"/>
                <a:sym typeface="Raleway Medium"/>
              </a:rPr>
              <a:t>Bangladesh University of Engineering and Technology</a:t>
            </a:r>
            <a:endParaRPr sz="1300">
              <a:solidFill>
                <a:schemeClr val="dk2"/>
              </a:solidFill>
              <a:latin typeface="Raleway Medium"/>
              <a:ea typeface="Raleway Medium"/>
              <a:cs typeface="Raleway Medium"/>
              <a:sym typeface="Raleway Medium"/>
            </a:endParaRPr>
          </a:p>
        </p:txBody>
      </p:sp>
      <p:pic>
        <p:nvPicPr>
          <p:cNvPr id="90" name="Google Shape;90;p13"/>
          <p:cNvPicPr preferRelativeResize="0"/>
          <p:nvPr/>
        </p:nvPicPr>
        <p:blipFill>
          <a:blip r:embed="rId3">
            <a:alphaModFix/>
          </a:blip>
          <a:stretch>
            <a:fillRect/>
          </a:stretch>
        </p:blipFill>
        <p:spPr>
          <a:xfrm>
            <a:off x="7797825" y="630775"/>
            <a:ext cx="935250" cy="935250"/>
          </a:xfrm>
          <a:prstGeom prst="rect">
            <a:avLst/>
          </a:prstGeom>
          <a:noFill/>
          <a:ln>
            <a:noFill/>
          </a:ln>
        </p:spPr>
      </p:pic>
      <p:sp>
        <p:nvSpPr>
          <p:cNvPr id="91" name="Google Shape;91;p13"/>
          <p:cNvSpPr txBox="1"/>
          <p:nvPr/>
        </p:nvSpPr>
        <p:spPr>
          <a:xfrm>
            <a:off x="660675" y="3333650"/>
            <a:ext cx="3000000" cy="1736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600">
                <a:latin typeface="Raleway Medium"/>
                <a:ea typeface="Raleway Medium"/>
                <a:cs typeface="Raleway Medium"/>
                <a:sym typeface="Raleway Medium"/>
              </a:rPr>
              <a:t>Presented by</a:t>
            </a:r>
            <a:endParaRPr sz="1600">
              <a:latin typeface="Raleway Medium"/>
              <a:ea typeface="Raleway Medium"/>
              <a:cs typeface="Raleway Medium"/>
              <a:sym typeface="Raleway Medium"/>
            </a:endParaRPr>
          </a:p>
          <a:p>
            <a:pPr indent="0" lvl="0" marL="0" rtl="0" algn="l">
              <a:lnSpc>
                <a:spcPct val="90000"/>
              </a:lnSpc>
              <a:spcBef>
                <a:spcPts val="0"/>
              </a:spcBef>
              <a:spcAft>
                <a:spcPts val="0"/>
              </a:spcAft>
              <a:buNone/>
            </a:pPr>
            <a:r>
              <a:t/>
            </a:r>
            <a:endParaRPr sz="1600">
              <a:latin typeface="Raleway Medium"/>
              <a:ea typeface="Raleway Medium"/>
              <a:cs typeface="Raleway Medium"/>
              <a:sym typeface="Raleway Medium"/>
            </a:endParaRPr>
          </a:p>
          <a:p>
            <a:pPr indent="0" lvl="0" marL="0" rtl="0" algn="l">
              <a:lnSpc>
                <a:spcPct val="90000"/>
              </a:lnSpc>
              <a:spcBef>
                <a:spcPts val="0"/>
              </a:spcBef>
              <a:spcAft>
                <a:spcPts val="0"/>
              </a:spcAft>
              <a:buNone/>
            </a:pPr>
            <a:r>
              <a:rPr lang="en" sz="1600">
                <a:latin typeface="Raleway Medium"/>
                <a:ea typeface="Raleway Medium"/>
                <a:cs typeface="Raleway Medium"/>
                <a:sym typeface="Raleway Medium"/>
              </a:rPr>
              <a:t>Asif Ihtemadul Haque</a:t>
            </a:r>
            <a:endParaRPr sz="1600">
              <a:latin typeface="Raleway Medium"/>
              <a:ea typeface="Raleway Medium"/>
              <a:cs typeface="Raleway Medium"/>
              <a:sym typeface="Raleway Medium"/>
            </a:endParaRPr>
          </a:p>
          <a:p>
            <a:pPr indent="0" lvl="0" marL="0" rtl="0" algn="l">
              <a:lnSpc>
                <a:spcPct val="90000"/>
              </a:lnSpc>
              <a:spcBef>
                <a:spcPts val="0"/>
              </a:spcBef>
              <a:spcAft>
                <a:spcPts val="0"/>
              </a:spcAft>
              <a:buNone/>
            </a:pPr>
            <a:r>
              <a:rPr lang="en" sz="1600">
                <a:latin typeface="Raleway Medium"/>
                <a:ea typeface="Raleway Medium"/>
                <a:cs typeface="Raleway Medium"/>
                <a:sym typeface="Raleway Medium"/>
              </a:rPr>
              <a:t>1805048</a:t>
            </a:r>
            <a:endParaRPr sz="1600">
              <a:latin typeface="Raleway Medium"/>
              <a:ea typeface="Raleway Medium"/>
              <a:cs typeface="Raleway Medium"/>
              <a:sym typeface="Raleway Medium"/>
            </a:endParaRPr>
          </a:p>
          <a:p>
            <a:pPr indent="0" lvl="0" marL="0" rtl="0" algn="l">
              <a:lnSpc>
                <a:spcPct val="90000"/>
              </a:lnSpc>
              <a:spcBef>
                <a:spcPts val="0"/>
              </a:spcBef>
              <a:spcAft>
                <a:spcPts val="0"/>
              </a:spcAft>
              <a:buNone/>
            </a:pPr>
            <a:r>
              <a:t/>
            </a:r>
            <a:endParaRPr sz="1600">
              <a:latin typeface="Raleway Medium"/>
              <a:ea typeface="Raleway Medium"/>
              <a:cs typeface="Raleway Medium"/>
              <a:sym typeface="Raleway Medium"/>
            </a:endParaRPr>
          </a:p>
          <a:p>
            <a:pPr indent="0" lvl="0" marL="0" rtl="0" algn="l">
              <a:lnSpc>
                <a:spcPct val="90000"/>
              </a:lnSpc>
              <a:spcBef>
                <a:spcPts val="0"/>
              </a:spcBef>
              <a:spcAft>
                <a:spcPts val="0"/>
              </a:spcAft>
              <a:buNone/>
            </a:pPr>
            <a:r>
              <a:rPr lang="en" sz="1600">
                <a:latin typeface="Raleway Medium"/>
                <a:ea typeface="Raleway Medium"/>
                <a:cs typeface="Raleway Medium"/>
                <a:sym typeface="Raleway Medium"/>
              </a:rPr>
              <a:t>Shamim Al Mamun</a:t>
            </a:r>
            <a:endParaRPr sz="1600">
              <a:latin typeface="Raleway Medium"/>
              <a:ea typeface="Raleway Medium"/>
              <a:cs typeface="Raleway Medium"/>
              <a:sym typeface="Raleway Medium"/>
            </a:endParaRPr>
          </a:p>
          <a:p>
            <a:pPr indent="0" lvl="0" marL="0" rtl="0" algn="l">
              <a:lnSpc>
                <a:spcPct val="90000"/>
              </a:lnSpc>
              <a:spcBef>
                <a:spcPts val="0"/>
              </a:spcBef>
              <a:spcAft>
                <a:spcPts val="0"/>
              </a:spcAft>
              <a:buNone/>
            </a:pPr>
            <a:r>
              <a:rPr lang="en" sz="1600">
                <a:latin typeface="Raleway Medium"/>
                <a:ea typeface="Raleway Medium"/>
                <a:cs typeface="Raleway Medium"/>
                <a:sym typeface="Raleway Medium"/>
              </a:rPr>
              <a:t>1805060</a:t>
            </a:r>
            <a:endParaRPr sz="1600">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780050" y="576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72" name="Google Shape;172;p22"/>
          <p:cNvSpPr txBox="1"/>
          <p:nvPr>
            <p:ph idx="1" type="body"/>
          </p:nvPr>
        </p:nvSpPr>
        <p:spPr>
          <a:xfrm>
            <a:off x="727650" y="1441200"/>
            <a:ext cx="7688700" cy="73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b="1" lang="en">
                <a:latin typeface="Chakra Petch"/>
                <a:ea typeface="Chakra Petch"/>
                <a:cs typeface="Chakra Petch"/>
                <a:sym typeface="Chakra Petch"/>
              </a:rPr>
              <a:t>Lack of Labelled Data</a:t>
            </a:r>
            <a:r>
              <a:rPr lang="en"/>
              <a:t> : Absence of ground truth labels </a:t>
            </a:r>
            <a:r>
              <a:rPr lang="en">
                <a:solidFill>
                  <a:schemeClr val="accent3"/>
                </a:solidFill>
              </a:rPr>
              <a:t>complicates the validation of edge detection</a:t>
            </a:r>
            <a:r>
              <a:rPr lang="en"/>
              <a:t> and gap measurement techniques.</a:t>
            </a:r>
            <a:endParaRPr/>
          </a:p>
        </p:txBody>
      </p:sp>
      <p:sp>
        <p:nvSpPr>
          <p:cNvPr id="173" name="Google Shape;173;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22"/>
          <p:cNvSpPr txBox="1"/>
          <p:nvPr/>
        </p:nvSpPr>
        <p:spPr>
          <a:xfrm>
            <a:off x="691925" y="2131100"/>
            <a:ext cx="8153100" cy="1069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Chakra Petch SemiBold"/>
              <a:buChar char="●"/>
            </a:pPr>
            <a:r>
              <a:rPr b="1" lang="en" sz="1500">
                <a:solidFill>
                  <a:schemeClr val="accent1"/>
                </a:solidFill>
                <a:latin typeface="Chakra Petch"/>
                <a:ea typeface="Chakra Petch"/>
                <a:cs typeface="Chakra Petch"/>
                <a:sym typeface="Chakra Petch"/>
              </a:rPr>
              <a:t>Low-Quality X-ray Images</a:t>
            </a:r>
            <a:r>
              <a:rPr lang="en" sz="1500">
                <a:solidFill>
                  <a:schemeClr val="accent1"/>
                </a:solidFill>
                <a:latin typeface="Chakra Petch SemiBold"/>
                <a:ea typeface="Chakra Petch SemiBold"/>
                <a:cs typeface="Chakra Petch SemiBold"/>
                <a:sym typeface="Chakra Petch SemiBold"/>
              </a:rPr>
              <a:t> : Low-resolution and poor-contrast X-ray images create </a:t>
            </a:r>
            <a:r>
              <a:rPr lang="en" sz="1500">
                <a:solidFill>
                  <a:srgbClr val="0000FF"/>
                </a:solidFill>
                <a:latin typeface="Chakra Petch SemiBold"/>
                <a:ea typeface="Chakra Petch SemiBold"/>
                <a:cs typeface="Chakra Petch SemiBold"/>
                <a:sym typeface="Chakra Petch SemiBold"/>
              </a:rPr>
              <a:t>difficulties in accurately processing anatomical structures</a:t>
            </a:r>
            <a:r>
              <a:rPr lang="en" sz="1500">
                <a:solidFill>
                  <a:schemeClr val="accent1"/>
                </a:solidFill>
                <a:latin typeface="Chakra Petch SemiBold"/>
                <a:ea typeface="Chakra Petch SemiBold"/>
                <a:cs typeface="Chakra Petch SemiBold"/>
                <a:sym typeface="Chakra Petch SemiBold"/>
              </a:rPr>
              <a:t>.</a:t>
            </a:r>
            <a:endParaRPr sz="1500">
              <a:solidFill>
                <a:schemeClr val="accent1"/>
              </a:solidFill>
              <a:latin typeface="Chakra Petch SemiBold"/>
              <a:ea typeface="Chakra Petch SemiBold"/>
              <a:cs typeface="Chakra Petch SemiBold"/>
              <a:sym typeface="Chakra Petch SemiBold"/>
            </a:endParaRPr>
          </a:p>
          <a:p>
            <a:pPr indent="0" lvl="0" marL="0" rtl="0" algn="l">
              <a:spcBef>
                <a:spcPts val="1200"/>
              </a:spcBef>
              <a:spcAft>
                <a:spcPts val="0"/>
              </a:spcAft>
              <a:buNone/>
            </a:pPr>
            <a:r>
              <a:t/>
            </a:r>
            <a:endParaRPr sz="1300">
              <a:solidFill>
                <a:schemeClr val="accent1"/>
              </a:solidFill>
              <a:latin typeface="Chakra Petch SemiBold"/>
              <a:ea typeface="Chakra Petch SemiBold"/>
              <a:cs typeface="Chakra Petch SemiBold"/>
              <a:sym typeface="Chakra Petch SemiBold"/>
            </a:endParaRPr>
          </a:p>
        </p:txBody>
      </p:sp>
      <p:sp>
        <p:nvSpPr>
          <p:cNvPr id="175" name="Google Shape;175;p22"/>
          <p:cNvSpPr txBox="1"/>
          <p:nvPr/>
        </p:nvSpPr>
        <p:spPr>
          <a:xfrm>
            <a:off x="691925" y="3028450"/>
            <a:ext cx="84165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Chakra Petch SemiBold"/>
              <a:buChar char="●"/>
            </a:pPr>
            <a:r>
              <a:rPr b="1" lang="en" sz="1500">
                <a:solidFill>
                  <a:schemeClr val="accent1"/>
                </a:solidFill>
                <a:latin typeface="Chakra Petch"/>
                <a:ea typeface="Chakra Petch"/>
                <a:cs typeface="Chakra Petch"/>
                <a:sym typeface="Chakra Petch"/>
              </a:rPr>
              <a:t>Inaccurate Detection with FastSAM</a:t>
            </a:r>
            <a:r>
              <a:rPr lang="en" sz="1500">
                <a:solidFill>
                  <a:schemeClr val="accent1"/>
                </a:solidFill>
                <a:latin typeface="Chakra Petch SemiBold"/>
                <a:ea typeface="Chakra Petch SemiBold"/>
                <a:cs typeface="Chakra Petch SemiBold"/>
                <a:sym typeface="Chakra Petch SemiBold"/>
              </a:rPr>
              <a:t> : Lacks precision for X-ray images due to its generic nature, </a:t>
            </a:r>
            <a:r>
              <a:rPr lang="en" sz="1500">
                <a:solidFill>
                  <a:srgbClr val="9900FF"/>
                </a:solidFill>
                <a:latin typeface="Chakra Petch SemiBold"/>
                <a:ea typeface="Chakra Petch SemiBold"/>
                <a:cs typeface="Chakra Petch SemiBold"/>
                <a:sym typeface="Chakra Petch SemiBold"/>
              </a:rPr>
              <a:t>smoothing out</a:t>
            </a:r>
            <a:r>
              <a:rPr lang="en" sz="1500">
                <a:solidFill>
                  <a:schemeClr val="accent1"/>
                </a:solidFill>
                <a:latin typeface="Chakra Petch SemiBold"/>
                <a:ea typeface="Chakra Petch SemiBold"/>
                <a:cs typeface="Chakra Petch SemiBold"/>
                <a:sym typeface="Chakra Petch SemiBold"/>
              </a:rPr>
              <a:t> critical  necessary details.</a:t>
            </a:r>
            <a:endParaRPr/>
          </a:p>
        </p:txBody>
      </p:sp>
      <p:sp>
        <p:nvSpPr>
          <p:cNvPr id="176" name="Google Shape;176;p22"/>
          <p:cNvSpPr txBox="1"/>
          <p:nvPr/>
        </p:nvSpPr>
        <p:spPr>
          <a:xfrm>
            <a:off x="615125" y="3889138"/>
            <a:ext cx="83067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Chakra Petch SemiBold"/>
              <a:buChar char="●"/>
            </a:pPr>
            <a:r>
              <a:rPr b="1" lang="en" sz="1500">
                <a:solidFill>
                  <a:schemeClr val="accent1"/>
                </a:solidFill>
                <a:latin typeface="Chakra Petch"/>
                <a:ea typeface="Chakra Petch"/>
                <a:cs typeface="Chakra Petch"/>
                <a:sym typeface="Chakra Petch"/>
              </a:rPr>
              <a:t>Reliance on Opinion-Based KL Grading</a:t>
            </a:r>
            <a:r>
              <a:rPr lang="en" sz="1500">
                <a:solidFill>
                  <a:schemeClr val="accent1"/>
                </a:solidFill>
                <a:latin typeface="Chakra Petch SemiBold"/>
                <a:ea typeface="Chakra Petch SemiBold"/>
                <a:cs typeface="Chakra Petch SemiBold"/>
                <a:sym typeface="Chakra Petch SemiBold"/>
              </a:rPr>
              <a:t> : Subjective KL grading introduces variability and potential bias, </a:t>
            </a:r>
            <a:r>
              <a:rPr lang="en" sz="1500">
                <a:solidFill>
                  <a:srgbClr val="FF00FF"/>
                </a:solidFill>
                <a:latin typeface="Chakra Petch SemiBold"/>
                <a:ea typeface="Chakra Petch SemiBold"/>
                <a:cs typeface="Chakra Petch SemiBold"/>
                <a:sym typeface="Chakra Petch SemiBold"/>
              </a:rPr>
              <a:t>affecting the reliability</a:t>
            </a:r>
            <a:r>
              <a:rPr lang="en" sz="1500">
                <a:solidFill>
                  <a:schemeClr val="accent1"/>
                </a:solidFill>
                <a:latin typeface="Chakra Petch SemiBold"/>
                <a:ea typeface="Chakra Petch SemiBold"/>
                <a:cs typeface="Chakra Petch SemiBold"/>
                <a:sym typeface="Chakra Petch SemiBold"/>
              </a:rPr>
              <a:t> of decisions.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180" name="Shape 180"/>
        <p:cNvGrpSpPr/>
        <p:nvPr/>
      </p:nvGrpSpPr>
      <p:grpSpPr>
        <a:xfrm>
          <a:off x="0" y="0"/>
          <a:ext cx="0" cy="0"/>
          <a:chOff x="0" y="0"/>
          <a:chExt cx="0" cy="0"/>
        </a:xfrm>
      </p:grpSpPr>
      <p:sp>
        <p:nvSpPr>
          <p:cNvPr id="181" name="Google Shape;181;p23"/>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Literature Review</a:t>
            </a:r>
            <a:endParaRPr>
              <a:solidFill>
                <a:schemeClr val="dk2"/>
              </a:solidFill>
            </a:endParaRPr>
          </a:p>
        </p:txBody>
      </p:sp>
      <p:sp>
        <p:nvSpPr>
          <p:cNvPr id="182" name="Google Shape;182;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Arial"/>
                <a:ea typeface="Arial"/>
                <a:cs typeface="Arial"/>
                <a:sym typeface="Arial"/>
              </a:rPr>
              <a:t>Kondal et al. [1]:</a:t>
            </a:r>
            <a:r>
              <a:rPr lang="en">
                <a:solidFill>
                  <a:srgbClr val="000000"/>
                </a:solidFill>
                <a:latin typeface="Arial"/>
                <a:ea typeface="Arial"/>
                <a:cs typeface="Arial"/>
                <a:sym typeface="Arial"/>
              </a:rPr>
              <a:t> Used a two-stage CNN model for KL grading; </a:t>
            </a:r>
            <a:r>
              <a:rPr lang="en">
                <a:solidFill>
                  <a:schemeClr val="dk2"/>
                </a:solidFill>
                <a:latin typeface="Arial"/>
                <a:ea typeface="Arial"/>
                <a:cs typeface="Arial"/>
                <a:sym typeface="Arial"/>
              </a:rPr>
              <a:t>highly dependent on</a:t>
            </a:r>
            <a:r>
              <a:rPr lang="en">
                <a:solidFill>
                  <a:srgbClr val="FF0000"/>
                </a:solidFill>
                <a:latin typeface="Arial"/>
                <a:ea typeface="Arial"/>
                <a:cs typeface="Arial"/>
                <a:sym typeface="Arial"/>
              </a:rPr>
              <a:t> dataset</a:t>
            </a:r>
            <a:r>
              <a:rPr lang="en">
                <a:solidFill>
                  <a:srgbClr val="000000"/>
                </a:solidFill>
                <a:latin typeface="Arial"/>
                <a:ea typeface="Arial"/>
                <a:cs typeface="Arial"/>
                <a:sym typeface="Arial"/>
              </a:rPr>
              <a:t> </a:t>
            </a:r>
            <a:r>
              <a:rPr lang="en">
                <a:solidFill>
                  <a:srgbClr val="FF0000"/>
                </a:solidFill>
                <a:latin typeface="Arial"/>
                <a:ea typeface="Arial"/>
                <a:cs typeface="Arial"/>
                <a:sym typeface="Arial"/>
              </a:rPr>
              <a:t>quality</a:t>
            </a:r>
            <a:r>
              <a:rPr lang="en">
                <a:solidFill>
                  <a:srgbClr val="000000"/>
                </a:solidFill>
                <a:latin typeface="Arial"/>
                <a:ea typeface="Arial"/>
                <a:cs typeface="Arial"/>
                <a:sym typeface="Arial"/>
              </a:rPr>
              <a:t> and </a:t>
            </a:r>
            <a:r>
              <a:rPr lang="en">
                <a:solidFill>
                  <a:srgbClr val="FF0000"/>
                </a:solidFill>
                <a:latin typeface="Arial"/>
                <a:ea typeface="Arial"/>
                <a:cs typeface="Arial"/>
                <a:sym typeface="Arial"/>
              </a:rPr>
              <a:t>lacks generalizability.</a:t>
            </a:r>
            <a:endParaRPr>
              <a:solidFill>
                <a:srgbClr val="FF0000"/>
              </a:solidFill>
              <a:latin typeface="Arial"/>
              <a:ea typeface="Arial"/>
              <a:cs typeface="Arial"/>
              <a:sym typeface="Arial"/>
            </a:endParaRPr>
          </a:p>
          <a:p>
            <a:pPr indent="0" lvl="0" marL="0" rtl="0" algn="l">
              <a:spcBef>
                <a:spcPts val="1200"/>
              </a:spcBef>
              <a:spcAft>
                <a:spcPts val="0"/>
              </a:spcAft>
              <a:buNone/>
            </a:pPr>
            <a:r>
              <a:t/>
            </a:r>
            <a:endParaRPr>
              <a:solidFill>
                <a:srgbClr val="000000"/>
              </a:solidFill>
              <a:latin typeface="Arial"/>
              <a:ea typeface="Arial"/>
              <a:cs typeface="Arial"/>
              <a:sym typeface="Arial"/>
            </a:endParaRPr>
          </a:p>
          <a:p>
            <a:pPr indent="0" lvl="0" marL="0" rtl="0" algn="l">
              <a:spcBef>
                <a:spcPts val="1200"/>
              </a:spcBef>
              <a:spcAft>
                <a:spcPts val="1200"/>
              </a:spcAft>
              <a:buNone/>
            </a:pPr>
            <a:r>
              <a:rPr b="1" lang="en">
                <a:solidFill>
                  <a:srgbClr val="000000"/>
                </a:solidFill>
                <a:latin typeface="Arial"/>
                <a:ea typeface="Arial"/>
                <a:cs typeface="Arial"/>
                <a:sym typeface="Arial"/>
              </a:rPr>
              <a:t>Antony et al. [2]:</a:t>
            </a:r>
            <a:r>
              <a:rPr lang="en">
                <a:solidFill>
                  <a:srgbClr val="000000"/>
                </a:solidFill>
                <a:latin typeface="Arial"/>
                <a:ea typeface="Arial"/>
                <a:cs typeface="Arial"/>
                <a:sym typeface="Arial"/>
              </a:rPr>
              <a:t> Proposed FCN for knee joint localization and CNN for severity quantification; requires </a:t>
            </a:r>
            <a:r>
              <a:rPr lang="en">
                <a:solidFill>
                  <a:srgbClr val="FF0000"/>
                </a:solidFill>
                <a:latin typeface="Arial"/>
                <a:ea typeface="Arial"/>
                <a:cs typeface="Arial"/>
                <a:sym typeface="Arial"/>
              </a:rPr>
              <a:t>significant computational resources.</a:t>
            </a:r>
            <a:endParaRPr>
              <a:solidFill>
                <a:srgbClr val="FF0000"/>
              </a:solidFill>
              <a:latin typeface="Arial"/>
              <a:ea typeface="Arial"/>
              <a:cs typeface="Arial"/>
              <a:sym typeface="Arial"/>
            </a:endParaRPr>
          </a:p>
        </p:txBody>
      </p:sp>
      <p:sp>
        <p:nvSpPr>
          <p:cNvPr id="189" name="Google Shape;189;p24"/>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b="1" lang="en">
                <a:solidFill>
                  <a:srgbClr val="000000"/>
                </a:solidFill>
                <a:latin typeface="Arial"/>
                <a:ea typeface="Arial"/>
                <a:cs typeface="Arial"/>
                <a:sym typeface="Arial"/>
              </a:rPr>
              <a:t>Brahim et al. [4]:</a:t>
            </a:r>
            <a:r>
              <a:rPr lang="en">
                <a:solidFill>
                  <a:srgbClr val="000000"/>
                </a:solidFill>
                <a:latin typeface="Arial"/>
                <a:ea typeface="Arial"/>
                <a:cs typeface="Arial"/>
                <a:sym typeface="Arial"/>
              </a:rPr>
              <a:t> Combined image pre-processing with machine learning for early OA detection; relied on </a:t>
            </a:r>
            <a:r>
              <a:rPr lang="en">
                <a:solidFill>
                  <a:srgbClr val="FF0000"/>
                </a:solidFill>
                <a:latin typeface="Arial"/>
                <a:ea typeface="Arial"/>
                <a:cs typeface="Arial"/>
                <a:sym typeface="Arial"/>
              </a:rPr>
              <a:t>manual feature engineering</a:t>
            </a:r>
            <a:r>
              <a:rPr lang="en">
                <a:solidFill>
                  <a:srgbClr val="000000"/>
                </a:solidFill>
                <a:latin typeface="Arial"/>
                <a:ea typeface="Arial"/>
                <a:cs typeface="Arial"/>
                <a:sym typeface="Arial"/>
              </a:rPr>
              <a:t> and showed inconsistent performance across datasets.</a:t>
            </a:r>
            <a:endParaRPr>
              <a:solidFill>
                <a:srgbClr val="000000"/>
              </a:solidFill>
              <a:latin typeface="Arial"/>
              <a:ea typeface="Arial"/>
              <a:cs typeface="Arial"/>
              <a:sym typeface="Arial"/>
            </a:endParaRPr>
          </a:p>
          <a:p>
            <a:pPr indent="0" lvl="0" marL="0" rtl="0" algn="l">
              <a:spcBef>
                <a:spcPts val="1800"/>
              </a:spcBef>
              <a:spcAft>
                <a:spcPts val="1200"/>
              </a:spcAft>
              <a:buNone/>
            </a:pPr>
            <a:r>
              <a:t/>
            </a:r>
            <a:endParaRPr/>
          </a:p>
        </p:txBody>
      </p:sp>
      <p:sp>
        <p:nvSpPr>
          <p:cNvPr id="190" name="Google Shape;190;p24"/>
          <p:cNvSpPr txBox="1"/>
          <p:nvPr>
            <p:ph type="title"/>
          </p:nvPr>
        </p:nvSpPr>
        <p:spPr>
          <a:xfrm>
            <a:off x="780050" y="576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194" name="Shape 194"/>
        <p:cNvGrpSpPr/>
        <p:nvPr/>
      </p:nvGrpSpPr>
      <p:grpSpPr>
        <a:xfrm>
          <a:off x="0" y="0"/>
          <a:ext cx="0" cy="0"/>
          <a:chOff x="0" y="0"/>
          <a:chExt cx="0" cy="0"/>
        </a:xfrm>
      </p:grpSpPr>
      <p:sp>
        <p:nvSpPr>
          <p:cNvPr id="195" name="Google Shape;195;p2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Problem Formulation</a:t>
            </a:r>
            <a:endParaRPr>
              <a:solidFill>
                <a:schemeClr val="dk2"/>
              </a:solidFill>
            </a:endParaRPr>
          </a:p>
        </p:txBody>
      </p:sp>
      <p:sp>
        <p:nvSpPr>
          <p:cNvPr id="196" name="Google Shape;196;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729450" y="619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1 : Original X-ray</a:t>
            </a:r>
            <a:endParaRPr/>
          </a:p>
        </p:txBody>
      </p:sp>
      <p:sp>
        <p:nvSpPr>
          <p:cNvPr id="202" name="Google Shape;202;p26"/>
          <p:cNvSpPr txBox="1"/>
          <p:nvPr>
            <p:ph idx="1" type="body"/>
          </p:nvPr>
        </p:nvSpPr>
        <p:spPr>
          <a:xfrm>
            <a:off x="763125" y="1523275"/>
            <a:ext cx="7688700" cy="2637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t>C</a:t>
            </a:r>
            <a:r>
              <a:rPr lang="en"/>
              <a:t>ontains knee X-ray images labeled with the severity of osteoarthritis (KL grading).</a:t>
            </a:r>
            <a:endParaRPr/>
          </a:p>
          <a:p>
            <a:pPr indent="-323850" lvl="0" marL="457200" rtl="0" algn="l">
              <a:spcBef>
                <a:spcPts val="0"/>
              </a:spcBef>
              <a:spcAft>
                <a:spcPts val="0"/>
              </a:spcAft>
              <a:buSzPts val="1500"/>
              <a:buChar char="●"/>
            </a:pPr>
            <a:r>
              <a:rPr b="1" lang="en">
                <a:latin typeface="Chakra Petch"/>
                <a:ea typeface="Chakra Petch"/>
                <a:cs typeface="Chakra Petch"/>
                <a:sym typeface="Chakra Petch"/>
              </a:rPr>
              <a:t>Grade 0-2 </a:t>
            </a:r>
            <a:r>
              <a:rPr lang="en"/>
              <a:t>: Each contains 1000 images.</a:t>
            </a:r>
            <a:endParaRPr/>
          </a:p>
          <a:p>
            <a:pPr indent="-323850" lvl="0" marL="457200" rtl="0" algn="l">
              <a:spcBef>
                <a:spcPts val="0"/>
              </a:spcBef>
              <a:spcAft>
                <a:spcPts val="0"/>
              </a:spcAft>
              <a:buSzPts val="1500"/>
              <a:buChar char="●"/>
            </a:pPr>
            <a:r>
              <a:rPr b="1" lang="en">
                <a:latin typeface="Chakra Petch"/>
                <a:ea typeface="Chakra Petch"/>
                <a:cs typeface="Chakra Petch"/>
                <a:sym typeface="Chakra Petch"/>
              </a:rPr>
              <a:t>Grade 3 </a:t>
            </a:r>
            <a:r>
              <a:rPr lang="en"/>
              <a:t>: Contains 750 images.</a:t>
            </a:r>
            <a:endParaRPr/>
          </a:p>
          <a:p>
            <a:pPr indent="-323850" lvl="0" marL="457200" rtl="0" algn="l">
              <a:spcBef>
                <a:spcPts val="0"/>
              </a:spcBef>
              <a:spcAft>
                <a:spcPts val="0"/>
              </a:spcAft>
              <a:buSzPts val="1500"/>
              <a:buChar char="●"/>
            </a:pPr>
            <a:r>
              <a:rPr b="1" lang="en">
                <a:latin typeface="Chakra Petch"/>
                <a:ea typeface="Chakra Petch"/>
                <a:cs typeface="Chakra Petch"/>
                <a:sym typeface="Chakra Petch"/>
              </a:rPr>
              <a:t>Grade 4 </a:t>
            </a:r>
            <a:r>
              <a:rPr lang="en"/>
              <a:t>: Contains 150 images.</a:t>
            </a:r>
            <a:endParaRPr/>
          </a:p>
          <a:p>
            <a:pPr indent="-323850" lvl="0" marL="457200" rtl="0" algn="l">
              <a:spcBef>
                <a:spcPts val="0"/>
              </a:spcBef>
              <a:spcAft>
                <a:spcPts val="0"/>
              </a:spcAft>
              <a:buSzPts val="1500"/>
              <a:buChar char="●"/>
            </a:pPr>
            <a:r>
              <a:rPr b="1" lang="en">
                <a:latin typeface="Chakra Petch"/>
                <a:ea typeface="Chakra Petch"/>
                <a:cs typeface="Chakra Petch"/>
                <a:sym typeface="Chakra Petch"/>
              </a:rPr>
              <a:t>Resolution </a:t>
            </a:r>
            <a:r>
              <a:rPr lang="en"/>
              <a:t>: 224 x 224 pixels, grayscale.</a:t>
            </a:r>
            <a:endParaRPr/>
          </a:p>
          <a:p>
            <a:pPr indent="-323850" lvl="0" marL="457200" rtl="0" algn="l">
              <a:spcBef>
                <a:spcPts val="0"/>
              </a:spcBef>
              <a:spcAft>
                <a:spcPts val="0"/>
              </a:spcAft>
              <a:buSzPts val="1500"/>
              <a:buChar char="●"/>
            </a:pPr>
            <a:r>
              <a:rPr lang="en"/>
              <a:t>Source: </a:t>
            </a:r>
            <a:r>
              <a:rPr lang="en" u="sng">
                <a:solidFill>
                  <a:schemeClr val="hlink"/>
                </a:solidFill>
                <a:hlinkClick r:id="rId3"/>
              </a:rPr>
              <a:t>Knee Osteoarthritis KL graded dataset </a:t>
            </a:r>
            <a:endParaRPr/>
          </a:p>
        </p:txBody>
      </p:sp>
      <p:sp>
        <p:nvSpPr>
          <p:cNvPr id="203" name="Google Shape;203;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4" name="Google Shape;204;p26"/>
          <p:cNvPicPr preferRelativeResize="0"/>
          <p:nvPr/>
        </p:nvPicPr>
        <p:blipFill>
          <a:blip r:embed="rId4">
            <a:alphaModFix/>
          </a:blip>
          <a:stretch>
            <a:fillRect/>
          </a:stretch>
        </p:blipFill>
        <p:spPr>
          <a:xfrm>
            <a:off x="7070575" y="1915200"/>
            <a:ext cx="1465725" cy="1465725"/>
          </a:xfrm>
          <a:prstGeom prst="rect">
            <a:avLst/>
          </a:prstGeom>
          <a:noFill/>
          <a:ln>
            <a:noFill/>
          </a:ln>
        </p:spPr>
      </p:pic>
      <p:pic>
        <p:nvPicPr>
          <p:cNvPr id="205" name="Google Shape;205;p26"/>
          <p:cNvPicPr preferRelativeResize="0"/>
          <p:nvPr/>
        </p:nvPicPr>
        <p:blipFill>
          <a:blip r:embed="rId5">
            <a:alphaModFix/>
          </a:blip>
          <a:stretch>
            <a:fillRect/>
          </a:stretch>
        </p:blipFill>
        <p:spPr>
          <a:xfrm>
            <a:off x="3557175" y="3417375"/>
            <a:ext cx="5309551" cy="1726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779975" y="53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2 : </a:t>
            </a:r>
            <a:r>
              <a:rPr lang="en"/>
              <a:t>Fast Segmented Knee X-ray Images</a:t>
            </a:r>
            <a:endParaRPr/>
          </a:p>
        </p:txBody>
      </p:sp>
      <p:sp>
        <p:nvSpPr>
          <p:cNvPr id="211" name="Google Shape;211;p27"/>
          <p:cNvSpPr txBox="1"/>
          <p:nvPr>
            <p:ph idx="1" type="body"/>
          </p:nvPr>
        </p:nvSpPr>
        <p:spPr>
          <a:xfrm>
            <a:off x="779975" y="1441200"/>
            <a:ext cx="8249100" cy="1812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b="1" lang="en">
                <a:latin typeface="Chakra Petch"/>
                <a:ea typeface="Chakra Petch"/>
                <a:cs typeface="Chakra Petch"/>
                <a:sym typeface="Chakra Petch"/>
              </a:rPr>
              <a:t>FastSAM </a:t>
            </a:r>
            <a:r>
              <a:rPr lang="en"/>
              <a:t>: </a:t>
            </a:r>
            <a:r>
              <a:rPr lang="en"/>
              <a:t>CNN Segment Anything Model trained using only 2% of the SA-1B dataset.</a:t>
            </a:r>
            <a:endParaRPr/>
          </a:p>
          <a:p>
            <a:pPr indent="-323850" lvl="0" marL="457200" rtl="0" algn="l">
              <a:spcBef>
                <a:spcPts val="0"/>
              </a:spcBef>
              <a:spcAft>
                <a:spcPts val="0"/>
              </a:spcAft>
              <a:buSzPts val="1500"/>
              <a:buChar char="●"/>
            </a:pPr>
            <a:r>
              <a:rPr lang="en"/>
              <a:t>Segmented X-rays are produced by applying FastSAM model on each original X-ray.</a:t>
            </a:r>
            <a:endParaRPr/>
          </a:p>
          <a:p>
            <a:pPr indent="-323850" lvl="0" marL="457200" rtl="0" algn="l">
              <a:spcBef>
                <a:spcPts val="0"/>
              </a:spcBef>
              <a:spcAft>
                <a:spcPts val="0"/>
              </a:spcAft>
              <a:buSzPts val="1500"/>
              <a:buChar char="●"/>
            </a:pPr>
            <a:r>
              <a:rPr lang="en"/>
              <a:t>Source: </a:t>
            </a:r>
            <a:r>
              <a:rPr lang="en" u="sng">
                <a:solidFill>
                  <a:schemeClr val="hlink"/>
                </a:solidFill>
                <a:hlinkClick r:id="rId3"/>
              </a:rPr>
              <a:t>Fast segmented Knee X-ray dataset</a:t>
            </a:r>
            <a:endParaRPr/>
          </a:p>
        </p:txBody>
      </p:sp>
      <p:sp>
        <p:nvSpPr>
          <p:cNvPr id="212" name="Google Shape;212;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3" name="Google Shape;213;p27"/>
          <p:cNvPicPr preferRelativeResize="0"/>
          <p:nvPr/>
        </p:nvPicPr>
        <p:blipFill rotWithShape="1">
          <a:blip r:embed="rId4">
            <a:alphaModFix/>
          </a:blip>
          <a:srcRect b="0" l="2665" r="2807" t="7851"/>
          <a:stretch/>
        </p:blipFill>
        <p:spPr>
          <a:xfrm>
            <a:off x="5447700" y="2067000"/>
            <a:ext cx="3517124" cy="1186775"/>
          </a:xfrm>
          <a:prstGeom prst="rect">
            <a:avLst/>
          </a:prstGeom>
          <a:noFill/>
          <a:ln>
            <a:noFill/>
          </a:ln>
        </p:spPr>
      </p:pic>
      <p:sp>
        <p:nvSpPr>
          <p:cNvPr id="214" name="Google Shape;214;p27"/>
          <p:cNvSpPr/>
          <p:nvPr/>
        </p:nvSpPr>
        <p:spPr>
          <a:xfrm>
            <a:off x="2338498" y="3902735"/>
            <a:ext cx="1405500" cy="304800"/>
          </a:xfrm>
          <a:prstGeom prst="rightArrow">
            <a:avLst>
              <a:gd fmla="val 50000" name="adj1"/>
              <a:gd fmla="val 50000" name="adj2"/>
            </a:avLst>
          </a:prstGeom>
          <a:gradFill>
            <a:gsLst>
              <a:gs pos="0">
                <a:srgbClr val="24D2BA"/>
              </a:gs>
              <a:gs pos="100000">
                <a:srgbClr val="155E54"/>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9999"/>
              </a:solidFill>
              <a:highlight>
                <a:srgbClr val="B7B7B7"/>
              </a:highlight>
              <a:latin typeface="Chakra Petch SemiBold"/>
              <a:ea typeface="Chakra Petch SemiBold"/>
              <a:cs typeface="Chakra Petch SemiBold"/>
              <a:sym typeface="Chakra Petch SemiBold"/>
            </a:endParaRPr>
          </a:p>
        </p:txBody>
      </p:sp>
      <p:pic>
        <p:nvPicPr>
          <p:cNvPr id="215" name="Google Shape;215;p27"/>
          <p:cNvPicPr preferRelativeResize="0"/>
          <p:nvPr/>
        </p:nvPicPr>
        <p:blipFill>
          <a:blip r:embed="rId5">
            <a:alphaModFix/>
          </a:blip>
          <a:stretch>
            <a:fillRect/>
          </a:stretch>
        </p:blipFill>
        <p:spPr>
          <a:xfrm>
            <a:off x="3846270" y="3253775"/>
            <a:ext cx="2160727" cy="1665425"/>
          </a:xfrm>
          <a:prstGeom prst="rect">
            <a:avLst/>
          </a:prstGeom>
          <a:noFill/>
          <a:ln>
            <a:noFill/>
          </a:ln>
        </p:spPr>
      </p:pic>
      <p:sp>
        <p:nvSpPr>
          <p:cNvPr id="216" name="Google Shape;216;p27"/>
          <p:cNvSpPr txBox="1"/>
          <p:nvPr/>
        </p:nvSpPr>
        <p:spPr>
          <a:xfrm>
            <a:off x="2369575" y="3739470"/>
            <a:ext cx="134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Applying FastSAM</a:t>
            </a:r>
            <a:endParaRPr sz="1000">
              <a:solidFill>
                <a:schemeClr val="accent1"/>
              </a:solidFill>
              <a:latin typeface="Chakra Petch SemiBold"/>
              <a:ea typeface="Chakra Petch SemiBold"/>
              <a:cs typeface="Chakra Petch SemiBold"/>
              <a:sym typeface="Chakra Petch SemiBold"/>
            </a:endParaRPr>
          </a:p>
        </p:txBody>
      </p:sp>
      <p:cxnSp>
        <p:nvCxnSpPr>
          <p:cNvPr id="217" name="Google Shape;217;p27"/>
          <p:cNvCxnSpPr/>
          <p:nvPr/>
        </p:nvCxnSpPr>
        <p:spPr>
          <a:xfrm>
            <a:off x="4956756" y="3797666"/>
            <a:ext cx="1226700" cy="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27"/>
          <p:cNvCxnSpPr/>
          <p:nvPr/>
        </p:nvCxnSpPr>
        <p:spPr>
          <a:xfrm>
            <a:off x="4956756" y="4585896"/>
            <a:ext cx="1226700" cy="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27"/>
          <p:cNvSpPr txBox="1"/>
          <p:nvPr/>
        </p:nvSpPr>
        <p:spPr>
          <a:xfrm>
            <a:off x="6238262" y="3677787"/>
            <a:ext cx="78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Femur</a:t>
            </a:r>
            <a:endParaRPr sz="1300">
              <a:solidFill>
                <a:schemeClr val="accent1"/>
              </a:solidFill>
              <a:latin typeface="Chakra Petch SemiBold"/>
              <a:ea typeface="Chakra Petch SemiBold"/>
              <a:cs typeface="Chakra Petch SemiBold"/>
              <a:sym typeface="Chakra Petch SemiBold"/>
            </a:endParaRPr>
          </a:p>
        </p:txBody>
      </p:sp>
      <p:sp>
        <p:nvSpPr>
          <p:cNvPr id="220" name="Google Shape;220;p27"/>
          <p:cNvSpPr txBox="1"/>
          <p:nvPr/>
        </p:nvSpPr>
        <p:spPr>
          <a:xfrm>
            <a:off x="6260694" y="4466017"/>
            <a:ext cx="743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Tibia</a:t>
            </a:r>
            <a:endParaRPr sz="1300">
              <a:solidFill>
                <a:schemeClr val="accent1"/>
              </a:solidFill>
              <a:latin typeface="Chakra Petch SemiBold"/>
              <a:ea typeface="Chakra Petch SemiBold"/>
              <a:cs typeface="Chakra Petch SemiBold"/>
              <a:sym typeface="Chakra Petch SemiBold"/>
            </a:endParaRPr>
          </a:p>
        </p:txBody>
      </p:sp>
      <p:pic>
        <p:nvPicPr>
          <p:cNvPr id="221" name="Google Shape;221;p27"/>
          <p:cNvPicPr preferRelativeResize="0"/>
          <p:nvPr/>
        </p:nvPicPr>
        <p:blipFill>
          <a:blip r:embed="rId6">
            <a:alphaModFix/>
          </a:blip>
          <a:stretch>
            <a:fillRect/>
          </a:stretch>
        </p:blipFill>
        <p:spPr>
          <a:xfrm>
            <a:off x="53300" y="3338411"/>
            <a:ext cx="1953498" cy="1497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225" name="Shape 225"/>
        <p:cNvGrpSpPr/>
        <p:nvPr/>
      </p:nvGrpSpPr>
      <p:grpSpPr>
        <a:xfrm>
          <a:off x="0" y="0"/>
          <a:ext cx="0" cy="0"/>
          <a:chOff x="0" y="0"/>
          <a:chExt cx="0" cy="0"/>
        </a:xfrm>
      </p:grpSpPr>
      <p:sp>
        <p:nvSpPr>
          <p:cNvPr id="226" name="Google Shape;226;p2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Methodology</a:t>
            </a:r>
            <a:endParaRPr>
              <a:solidFill>
                <a:schemeClr val="dk2"/>
              </a:solidFill>
            </a:endParaRPr>
          </a:p>
        </p:txBody>
      </p:sp>
      <p:sp>
        <p:nvSpPr>
          <p:cNvPr id="227" name="Google Shape;227;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729450" y="509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Approach Using Sobel Operator</a:t>
            </a:r>
            <a:endParaRPr/>
          </a:p>
        </p:txBody>
      </p:sp>
      <p:pic>
        <p:nvPicPr>
          <p:cNvPr id="233" name="Google Shape;233;p29"/>
          <p:cNvPicPr preferRelativeResize="0"/>
          <p:nvPr/>
        </p:nvPicPr>
        <p:blipFill>
          <a:blip r:embed="rId3">
            <a:alphaModFix/>
          </a:blip>
          <a:stretch>
            <a:fillRect/>
          </a:stretch>
        </p:blipFill>
        <p:spPr>
          <a:xfrm>
            <a:off x="630250" y="1804387"/>
            <a:ext cx="1651298" cy="1272084"/>
          </a:xfrm>
          <a:prstGeom prst="rect">
            <a:avLst/>
          </a:prstGeom>
          <a:noFill/>
          <a:ln>
            <a:noFill/>
          </a:ln>
        </p:spPr>
      </p:pic>
      <p:sp>
        <p:nvSpPr>
          <p:cNvPr id="234" name="Google Shape;234;p29"/>
          <p:cNvSpPr txBox="1"/>
          <p:nvPr/>
        </p:nvSpPr>
        <p:spPr>
          <a:xfrm>
            <a:off x="2431303" y="2125362"/>
            <a:ext cx="353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600">
                <a:solidFill>
                  <a:schemeClr val="accent1"/>
                </a:solidFill>
                <a:latin typeface="Chakra Petch SemiBold"/>
                <a:ea typeface="Chakra Petch SemiBold"/>
                <a:cs typeface="Chakra Petch SemiBold"/>
                <a:sym typeface="Chakra Petch SemiBold"/>
              </a:rPr>
              <a:t>*</a:t>
            </a:r>
            <a:endParaRPr sz="4600">
              <a:solidFill>
                <a:schemeClr val="accent1"/>
              </a:solidFill>
              <a:latin typeface="Chakra Petch SemiBold"/>
              <a:ea typeface="Chakra Petch SemiBold"/>
              <a:cs typeface="Chakra Petch SemiBold"/>
              <a:sym typeface="Chakra Petch SemiBold"/>
            </a:endParaRPr>
          </a:p>
        </p:txBody>
      </p:sp>
      <p:pic>
        <p:nvPicPr>
          <p:cNvPr id="235" name="Google Shape;235;p29"/>
          <p:cNvPicPr preferRelativeResize="0"/>
          <p:nvPr/>
        </p:nvPicPr>
        <p:blipFill>
          <a:blip r:embed="rId4">
            <a:alphaModFix/>
          </a:blip>
          <a:stretch>
            <a:fillRect/>
          </a:stretch>
        </p:blipFill>
        <p:spPr>
          <a:xfrm>
            <a:off x="2934775" y="2017360"/>
            <a:ext cx="1104539" cy="846142"/>
          </a:xfrm>
          <a:prstGeom prst="rect">
            <a:avLst/>
          </a:prstGeom>
          <a:noFill/>
          <a:ln>
            <a:noFill/>
          </a:ln>
        </p:spPr>
      </p:pic>
      <p:sp>
        <p:nvSpPr>
          <p:cNvPr id="236" name="Google Shape;236;p29"/>
          <p:cNvSpPr txBox="1"/>
          <p:nvPr/>
        </p:nvSpPr>
        <p:spPr>
          <a:xfrm>
            <a:off x="4395158" y="2031644"/>
            <a:ext cx="353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600">
                <a:solidFill>
                  <a:schemeClr val="accent1"/>
                </a:solidFill>
                <a:latin typeface="Chakra Petch SemiBold"/>
                <a:ea typeface="Chakra Petch SemiBold"/>
                <a:cs typeface="Chakra Petch SemiBold"/>
                <a:sym typeface="Chakra Petch SemiBold"/>
              </a:rPr>
              <a:t>=</a:t>
            </a:r>
            <a:endParaRPr sz="4600">
              <a:solidFill>
                <a:schemeClr val="accent1"/>
              </a:solidFill>
              <a:latin typeface="Chakra Petch SemiBold"/>
              <a:ea typeface="Chakra Petch SemiBold"/>
              <a:cs typeface="Chakra Petch SemiBold"/>
              <a:sym typeface="Chakra Petch SemiBold"/>
            </a:endParaRPr>
          </a:p>
        </p:txBody>
      </p:sp>
      <p:pic>
        <p:nvPicPr>
          <p:cNvPr id="237" name="Google Shape;237;p29"/>
          <p:cNvPicPr preferRelativeResize="0"/>
          <p:nvPr/>
        </p:nvPicPr>
        <p:blipFill>
          <a:blip r:embed="rId5">
            <a:alphaModFix/>
          </a:blip>
          <a:stretch>
            <a:fillRect/>
          </a:stretch>
        </p:blipFill>
        <p:spPr>
          <a:xfrm>
            <a:off x="5125522" y="1811067"/>
            <a:ext cx="1651287" cy="1258724"/>
          </a:xfrm>
          <a:prstGeom prst="rect">
            <a:avLst/>
          </a:prstGeom>
          <a:noFill/>
          <a:ln>
            <a:noFill/>
          </a:ln>
        </p:spPr>
      </p:pic>
      <p:pic>
        <p:nvPicPr>
          <p:cNvPr id="238" name="Google Shape;238;p29"/>
          <p:cNvPicPr preferRelativeResize="0"/>
          <p:nvPr/>
        </p:nvPicPr>
        <p:blipFill>
          <a:blip r:embed="rId6">
            <a:alphaModFix/>
          </a:blip>
          <a:stretch>
            <a:fillRect/>
          </a:stretch>
        </p:blipFill>
        <p:spPr>
          <a:xfrm>
            <a:off x="7070606" y="1675425"/>
            <a:ext cx="1446744" cy="1401050"/>
          </a:xfrm>
          <a:prstGeom prst="rect">
            <a:avLst/>
          </a:prstGeom>
          <a:noFill/>
          <a:ln>
            <a:noFill/>
          </a:ln>
        </p:spPr>
      </p:pic>
      <p:sp>
        <p:nvSpPr>
          <p:cNvPr id="239" name="Google Shape;239;p29"/>
          <p:cNvSpPr txBox="1"/>
          <p:nvPr/>
        </p:nvSpPr>
        <p:spPr>
          <a:xfrm>
            <a:off x="639550" y="1260975"/>
            <a:ext cx="8052600" cy="723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accent1"/>
              </a:buClr>
              <a:buSzPts val="1100"/>
              <a:buFont typeface="Chakra Petch SemiBold"/>
              <a:buChar char="●"/>
            </a:pPr>
            <a:r>
              <a:rPr lang="en" sz="1100">
                <a:solidFill>
                  <a:schemeClr val="accent1"/>
                </a:solidFill>
                <a:latin typeface="Chakra Petch SemiBold"/>
                <a:ea typeface="Chakra Petch SemiBold"/>
                <a:cs typeface="Chakra Petch SemiBold"/>
                <a:sym typeface="Chakra Petch SemiBold"/>
              </a:rPr>
              <a:t>Sobel creates an intensity gradient which helps detect edges. </a:t>
            </a:r>
            <a:endParaRPr sz="1100">
              <a:solidFill>
                <a:schemeClr val="accent1"/>
              </a:solidFill>
              <a:latin typeface="Chakra Petch SemiBold"/>
              <a:ea typeface="Chakra Petch SemiBold"/>
              <a:cs typeface="Chakra Petch SemiBold"/>
              <a:sym typeface="Chakra Petch SemiBold"/>
            </a:endParaRPr>
          </a:p>
          <a:p>
            <a:pPr indent="-298450" lvl="0" marL="457200" rtl="0" algn="l">
              <a:spcBef>
                <a:spcPts val="0"/>
              </a:spcBef>
              <a:spcAft>
                <a:spcPts val="0"/>
              </a:spcAft>
              <a:buClr>
                <a:schemeClr val="accent1"/>
              </a:buClr>
              <a:buSzPts val="1100"/>
              <a:buFont typeface="Chakra Petch SemiBold"/>
              <a:buChar char="●"/>
            </a:pPr>
            <a:r>
              <a:rPr lang="en" sz="1100">
                <a:solidFill>
                  <a:schemeClr val="accent1"/>
                </a:solidFill>
                <a:latin typeface="Chakra Petch SemiBold"/>
                <a:ea typeface="Chakra Petch SemiBold"/>
                <a:cs typeface="Chakra Petch SemiBold"/>
                <a:sym typeface="Chakra Petch SemiBold"/>
              </a:rPr>
              <a:t>However, there is little isolating factor between the inside of a bone and the knee gap.</a:t>
            </a:r>
            <a:endParaRPr sz="11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t/>
            </a:r>
            <a:endParaRPr sz="1300">
              <a:solidFill>
                <a:schemeClr val="accent1"/>
              </a:solidFill>
              <a:latin typeface="Chakra Petch SemiBold"/>
              <a:ea typeface="Chakra Petch SemiBold"/>
              <a:cs typeface="Chakra Petch SemiBold"/>
              <a:sym typeface="Chakra Petch SemiBold"/>
            </a:endParaRPr>
          </a:p>
        </p:txBody>
      </p:sp>
      <p:sp>
        <p:nvSpPr>
          <p:cNvPr id="240" name="Google Shape;240;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29"/>
          <p:cNvPicPr preferRelativeResize="0"/>
          <p:nvPr/>
        </p:nvPicPr>
        <p:blipFill>
          <a:blip r:embed="rId7">
            <a:alphaModFix/>
          </a:blip>
          <a:stretch>
            <a:fillRect/>
          </a:stretch>
        </p:blipFill>
        <p:spPr>
          <a:xfrm>
            <a:off x="1049600" y="3407365"/>
            <a:ext cx="1688092" cy="1517770"/>
          </a:xfrm>
          <a:prstGeom prst="rect">
            <a:avLst/>
          </a:prstGeom>
          <a:noFill/>
          <a:ln>
            <a:noFill/>
          </a:ln>
        </p:spPr>
      </p:pic>
      <p:pic>
        <p:nvPicPr>
          <p:cNvPr id="242" name="Google Shape;242;p29"/>
          <p:cNvPicPr preferRelativeResize="0"/>
          <p:nvPr/>
        </p:nvPicPr>
        <p:blipFill rotWithShape="1">
          <a:blip r:embed="rId8">
            <a:alphaModFix/>
          </a:blip>
          <a:srcRect b="8699" l="11248" r="1893" t="2976"/>
          <a:stretch/>
        </p:blipFill>
        <p:spPr>
          <a:xfrm>
            <a:off x="4206324" y="3389300"/>
            <a:ext cx="1732213" cy="1553900"/>
          </a:xfrm>
          <a:prstGeom prst="rect">
            <a:avLst/>
          </a:prstGeom>
          <a:noFill/>
          <a:ln>
            <a:noFill/>
          </a:ln>
        </p:spPr>
      </p:pic>
      <p:cxnSp>
        <p:nvCxnSpPr>
          <p:cNvPr id="243" name="Google Shape;243;p29"/>
          <p:cNvCxnSpPr/>
          <p:nvPr/>
        </p:nvCxnSpPr>
        <p:spPr>
          <a:xfrm>
            <a:off x="5074681" y="3790450"/>
            <a:ext cx="1318500" cy="0"/>
          </a:xfrm>
          <a:prstGeom prst="straightConnector1">
            <a:avLst/>
          </a:prstGeom>
          <a:noFill/>
          <a:ln cap="flat" cmpd="sng" w="9525">
            <a:solidFill>
              <a:schemeClr val="accent3"/>
            </a:solidFill>
            <a:prstDash val="solid"/>
            <a:round/>
            <a:headEnd len="med" w="med" type="none"/>
            <a:tailEnd len="med" w="med" type="triangle"/>
          </a:ln>
        </p:spPr>
      </p:cxnSp>
      <p:cxnSp>
        <p:nvCxnSpPr>
          <p:cNvPr id="244" name="Google Shape;244;p29"/>
          <p:cNvCxnSpPr/>
          <p:nvPr/>
        </p:nvCxnSpPr>
        <p:spPr>
          <a:xfrm flipH="1" rot="10800000">
            <a:off x="5397007" y="4209601"/>
            <a:ext cx="996300" cy="7800"/>
          </a:xfrm>
          <a:prstGeom prst="straightConnector1">
            <a:avLst/>
          </a:prstGeom>
          <a:noFill/>
          <a:ln cap="flat" cmpd="sng" w="9525">
            <a:solidFill>
              <a:schemeClr val="accent3"/>
            </a:solidFill>
            <a:prstDash val="solid"/>
            <a:round/>
            <a:headEnd len="med" w="med" type="none"/>
            <a:tailEnd len="med" w="med" type="triangle"/>
          </a:ln>
        </p:spPr>
      </p:cxnSp>
      <p:sp>
        <p:nvSpPr>
          <p:cNvPr id="245" name="Google Shape;245;p29"/>
          <p:cNvSpPr txBox="1"/>
          <p:nvPr/>
        </p:nvSpPr>
        <p:spPr>
          <a:xfrm>
            <a:off x="6473384" y="3638733"/>
            <a:ext cx="180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Chakra Petch SemiBold"/>
                <a:ea typeface="Chakra Petch SemiBold"/>
                <a:cs typeface="Chakra Petch SemiBold"/>
                <a:sym typeface="Chakra Petch SemiBold"/>
              </a:rPr>
              <a:t>Inside of the bone</a:t>
            </a:r>
            <a:endParaRPr sz="1100">
              <a:solidFill>
                <a:schemeClr val="accent3"/>
              </a:solidFill>
              <a:latin typeface="Chakra Petch SemiBold"/>
              <a:ea typeface="Chakra Petch SemiBold"/>
              <a:cs typeface="Chakra Petch SemiBold"/>
              <a:sym typeface="Chakra Petch SemiBold"/>
            </a:endParaRPr>
          </a:p>
        </p:txBody>
      </p:sp>
      <p:sp>
        <p:nvSpPr>
          <p:cNvPr id="246" name="Google Shape;246;p29"/>
          <p:cNvSpPr txBox="1"/>
          <p:nvPr/>
        </p:nvSpPr>
        <p:spPr>
          <a:xfrm>
            <a:off x="6473384" y="4061827"/>
            <a:ext cx="180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Chakra Petch SemiBold"/>
                <a:ea typeface="Chakra Petch SemiBold"/>
                <a:cs typeface="Chakra Petch SemiBold"/>
                <a:sym typeface="Chakra Petch SemiBold"/>
              </a:rPr>
              <a:t>Knee gap</a:t>
            </a:r>
            <a:endParaRPr sz="1100">
              <a:solidFill>
                <a:schemeClr val="accent3"/>
              </a:solidFill>
              <a:latin typeface="Chakra Petch SemiBold"/>
              <a:ea typeface="Chakra Petch SemiBold"/>
              <a:cs typeface="Chakra Petch SemiBold"/>
              <a:sym typeface="Chakra Petch SemiBold"/>
            </a:endParaRPr>
          </a:p>
        </p:txBody>
      </p:sp>
      <p:cxnSp>
        <p:nvCxnSpPr>
          <p:cNvPr id="247" name="Google Shape;247;p29"/>
          <p:cNvCxnSpPr>
            <a:stCxn id="241" idx="3"/>
            <a:endCxn id="242" idx="1"/>
          </p:cNvCxnSpPr>
          <p:nvPr/>
        </p:nvCxnSpPr>
        <p:spPr>
          <a:xfrm>
            <a:off x="2737692" y="4166250"/>
            <a:ext cx="1468500" cy="0"/>
          </a:xfrm>
          <a:prstGeom prst="straightConnector1">
            <a:avLst/>
          </a:prstGeom>
          <a:noFill/>
          <a:ln cap="flat" cmpd="sng" w="9525">
            <a:solidFill>
              <a:schemeClr val="dk2"/>
            </a:solidFill>
            <a:prstDash val="solid"/>
            <a:round/>
            <a:headEnd len="med" w="med" type="none"/>
            <a:tailEnd len="med" w="med" type="triangle"/>
          </a:ln>
        </p:spPr>
      </p:cxnSp>
      <p:sp>
        <p:nvSpPr>
          <p:cNvPr id="248" name="Google Shape;248;p29"/>
          <p:cNvSpPr txBox="1"/>
          <p:nvPr/>
        </p:nvSpPr>
        <p:spPr>
          <a:xfrm>
            <a:off x="2912179" y="3790450"/>
            <a:ext cx="122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Chakra Petch SemiBold"/>
                <a:ea typeface="Chakra Petch SemiBold"/>
                <a:cs typeface="Chakra Petch SemiBold"/>
                <a:sym typeface="Chakra Petch SemiBold"/>
              </a:rPr>
              <a:t>Applying Sobel</a:t>
            </a:r>
            <a:endParaRPr sz="1100">
              <a:solidFill>
                <a:schemeClr val="accent1"/>
              </a:solidFill>
              <a:latin typeface="Chakra Petch SemiBold"/>
              <a:ea typeface="Chakra Petch SemiBold"/>
              <a:cs typeface="Chakra Petch SemiBold"/>
              <a:sym typeface="Chakra Petch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729450" y="585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 from Sobel Operator</a:t>
            </a:r>
            <a:endParaRPr/>
          </a:p>
        </p:txBody>
      </p:sp>
      <p:sp>
        <p:nvSpPr>
          <p:cNvPr id="254" name="Google Shape;254;p30"/>
          <p:cNvSpPr txBox="1"/>
          <p:nvPr>
            <p:ph idx="1" type="body"/>
          </p:nvPr>
        </p:nvSpPr>
        <p:spPr>
          <a:xfrm>
            <a:off x="729450" y="1429625"/>
            <a:ext cx="7688700" cy="990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t>The colored dots cross over the knee gap and fail to detect edges on ROI.</a:t>
            </a:r>
            <a:endParaRPr/>
          </a:p>
        </p:txBody>
      </p:sp>
      <p:pic>
        <p:nvPicPr>
          <p:cNvPr id="255" name="Google Shape;255;p30"/>
          <p:cNvPicPr preferRelativeResize="0"/>
          <p:nvPr/>
        </p:nvPicPr>
        <p:blipFill>
          <a:blip r:embed="rId3">
            <a:alphaModFix/>
          </a:blip>
          <a:stretch>
            <a:fillRect/>
          </a:stretch>
        </p:blipFill>
        <p:spPr>
          <a:xfrm>
            <a:off x="497300" y="2419925"/>
            <a:ext cx="1907669" cy="2170475"/>
          </a:xfrm>
          <a:prstGeom prst="rect">
            <a:avLst/>
          </a:prstGeom>
          <a:noFill/>
          <a:ln>
            <a:noFill/>
          </a:ln>
        </p:spPr>
      </p:pic>
      <p:pic>
        <p:nvPicPr>
          <p:cNvPr id="256" name="Google Shape;256;p30"/>
          <p:cNvPicPr preferRelativeResize="0"/>
          <p:nvPr/>
        </p:nvPicPr>
        <p:blipFill>
          <a:blip r:embed="rId4">
            <a:alphaModFix/>
          </a:blip>
          <a:stretch>
            <a:fillRect/>
          </a:stretch>
        </p:blipFill>
        <p:spPr>
          <a:xfrm>
            <a:off x="3796081" y="2438319"/>
            <a:ext cx="1886472" cy="2133687"/>
          </a:xfrm>
          <a:prstGeom prst="rect">
            <a:avLst/>
          </a:prstGeom>
          <a:noFill/>
          <a:ln>
            <a:noFill/>
          </a:ln>
        </p:spPr>
      </p:pic>
      <p:pic>
        <p:nvPicPr>
          <p:cNvPr id="257" name="Google Shape;257;p30"/>
          <p:cNvPicPr preferRelativeResize="0"/>
          <p:nvPr/>
        </p:nvPicPr>
        <p:blipFill>
          <a:blip r:embed="rId5">
            <a:alphaModFix/>
          </a:blip>
          <a:stretch>
            <a:fillRect/>
          </a:stretch>
        </p:blipFill>
        <p:spPr>
          <a:xfrm>
            <a:off x="6760228" y="2438319"/>
            <a:ext cx="1886472" cy="2133687"/>
          </a:xfrm>
          <a:prstGeom prst="rect">
            <a:avLst/>
          </a:prstGeom>
          <a:noFill/>
          <a:ln>
            <a:noFill/>
          </a:ln>
        </p:spPr>
      </p:pic>
      <p:sp>
        <p:nvSpPr>
          <p:cNvPr id="258" name="Google Shape;258;p30"/>
          <p:cNvSpPr txBox="1"/>
          <p:nvPr/>
        </p:nvSpPr>
        <p:spPr>
          <a:xfrm>
            <a:off x="778991" y="4694163"/>
            <a:ext cx="174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Original X-Ray Image</a:t>
            </a:r>
            <a:endParaRPr sz="1000">
              <a:solidFill>
                <a:schemeClr val="accent1"/>
              </a:solidFill>
              <a:latin typeface="Chakra Petch SemiBold"/>
              <a:ea typeface="Chakra Petch SemiBold"/>
              <a:cs typeface="Chakra Petch SemiBold"/>
              <a:sym typeface="Chakra Petch SemiBold"/>
            </a:endParaRPr>
          </a:p>
        </p:txBody>
      </p:sp>
      <p:sp>
        <p:nvSpPr>
          <p:cNvPr id="259" name="Google Shape;259;p30"/>
          <p:cNvSpPr txBox="1"/>
          <p:nvPr/>
        </p:nvSpPr>
        <p:spPr>
          <a:xfrm>
            <a:off x="3733113" y="4694175"/>
            <a:ext cx="20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Sobel Image with plotting</a:t>
            </a:r>
            <a:endParaRPr sz="1000">
              <a:solidFill>
                <a:schemeClr val="accent1"/>
              </a:solidFill>
              <a:latin typeface="Chakra Petch SemiBold"/>
              <a:ea typeface="Chakra Petch SemiBold"/>
              <a:cs typeface="Chakra Petch SemiBold"/>
              <a:sym typeface="Chakra Petch SemiBold"/>
            </a:endParaRPr>
          </a:p>
        </p:txBody>
      </p:sp>
      <p:cxnSp>
        <p:nvCxnSpPr>
          <p:cNvPr id="260" name="Google Shape;260;p30"/>
          <p:cNvCxnSpPr>
            <a:stCxn id="255" idx="3"/>
            <a:endCxn id="256" idx="1"/>
          </p:cNvCxnSpPr>
          <p:nvPr/>
        </p:nvCxnSpPr>
        <p:spPr>
          <a:xfrm>
            <a:off x="2404969" y="3505163"/>
            <a:ext cx="1391100" cy="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p30"/>
          <p:cNvCxnSpPr>
            <a:stCxn id="256" idx="3"/>
            <a:endCxn id="257" idx="1"/>
          </p:cNvCxnSpPr>
          <p:nvPr/>
        </p:nvCxnSpPr>
        <p:spPr>
          <a:xfrm>
            <a:off x="5682554" y="3505163"/>
            <a:ext cx="1077600" cy="0"/>
          </a:xfrm>
          <a:prstGeom prst="straightConnector1">
            <a:avLst/>
          </a:prstGeom>
          <a:noFill/>
          <a:ln cap="flat" cmpd="sng" w="9525">
            <a:solidFill>
              <a:schemeClr val="dk2"/>
            </a:solidFill>
            <a:prstDash val="solid"/>
            <a:round/>
            <a:headEnd len="med" w="med" type="none"/>
            <a:tailEnd len="med" w="med" type="triangle"/>
          </a:ln>
        </p:spPr>
      </p:cxnSp>
      <p:sp>
        <p:nvSpPr>
          <p:cNvPr id="262" name="Google Shape;262;p30"/>
          <p:cNvSpPr txBox="1"/>
          <p:nvPr/>
        </p:nvSpPr>
        <p:spPr>
          <a:xfrm>
            <a:off x="6693083" y="4540278"/>
            <a:ext cx="201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Superimposed plotting on original X-ray image with ROI selected</a:t>
            </a:r>
            <a:endParaRPr sz="1000">
              <a:solidFill>
                <a:schemeClr val="accent1"/>
              </a:solidFill>
              <a:latin typeface="Chakra Petch SemiBold"/>
              <a:ea typeface="Chakra Petch SemiBold"/>
              <a:cs typeface="Chakra Petch SemiBold"/>
              <a:sym typeface="Chakra Petch SemiBold"/>
            </a:endParaRPr>
          </a:p>
        </p:txBody>
      </p:sp>
      <p:sp>
        <p:nvSpPr>
          <p:cNvPr id="263" name="Google Shape;263;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1"/>
          <p:cNvPicPr preferRelativeResize="0"/>
          <p:nvPr/>
        </p:nvPicPr>
        <p:blipFill>
          <a:blip r:embed="rId3">
            <a:alphaModFix/>
          </a:blip>
          <a:stretch>
            <a:fillRect/>
          </a:stretch>
        </p:blipFill>
        <p:spPr>
          <a:xfrm>
            <a:off x="84950" y="1860475"/>
            <a:ext cx="1436425" cy="1436425"/>
          </a:xfrm>
          <a:prstGeom prst="rect">
            <a:avLst/>
          </a:prstGeom>
          <a:noFill/>
          <a:ln>
            <a:noFill/>
          </a:ln>
        </p:spPr>
      </p:pic>
      <p:pic>
        <p:nvPicPr>
          <p:cNvPr id="269" name="Google Shape;269;p31"/>
          <p:cNvPicPr preferRelativeResize="0"/>
          <p:nvPr/>
        </p:nvPicPr>
        <p:blipFill>
          <a:blip r:embed="rId4">
            <a:alphaModFix/>
          </a:blip>
          <a:stretch>
            <a:fillRect/>
          </a:stretch>
        </p:blipFill>
        <p:spPr>
          <a:xfrm>
            <a:off x="2064300" y="1849450"/>
            <a:ext cx="1436425" cy="1444575"/>
          </a:xfrm>
          <a:prstGeom prst="rect">
            <a:avLst/>
          </a:prstGeom>
          <a:noFill/>
          <a:ln>
            <a:noFill/>
          </a:ln>
        </p:spPr>
      </p:pic>
      <p:pic>
        <p:nvPicPr>
          <p:cNvPr id="270" name="Google Shape;270;p31"/>
          <p:cNvPicPr preferRelativeResize="0"/>
          <p:nvPr/>
        </p:nvPicPr>
        <p:blipFill>
          <a:blip r:embed="rId5">
            <a:alphaModFix/>
          </a:blip>
          <a:stretch>
            <a:fillRect/>
          </a:stretch>
        </p:blipFill>
        <p:spPr>
          <a:xfrm>
            <a:off x="5373175" y="168613"/>
            <a:ext cx="1334675" cy="1334675"/>
          </a:xfrm>
          <a:prstGeom prst="rect">
            <a:avLst/>
          </a:prstGeom>
          <a:noFill/>
          <a:ln>
            <a:noFill/>
          </a:ln>
        </p:spPr>
      </p:pic>
      <p:pic>
        <p:nvPicPr>
          <p:cNvPr id="271" name="Google Shape;271;p31"/>
          <p:cNvPicPr preferRelativeResize="0"/>
          <p:nvPr/>
        </p:nvPicPr>
        <p:blipFill>
          <a:blip r:embed="rId6">
            <a:alphaModFix/>
          </a:blip>
          <a:stretch>
            <a:fillRect/>
          </a:stretch>
        </p:blipFill>
        <p:spPr>
          <a:xfrm>
            <a:off x="5373174" y="1911350"/>
            <a:ext cx="1334675" cy="1334675"/>
          </a:xfrm>
          <a:prstGeom prst="rect">
            <a:avLst/>
          </a:prstGeom>
          <a:noFill/>
          <a:ln>
            <a:noFill/>
          </a:ln>
        </p:spPr>
      </p:pic>
      <p:pic>
        <p:nvPicPr>
          <p:cNvPr id="272" name="Google Shape;272;p31"/>
          <p:cNvPicPr preferRelativeResize="0"/>
          <p:nvPr/>
        </p:nvPicPr>
        <p:blipFill>
          <a:blip r:embed="rId7">
            <a:alphaModFix/>
          </a:blip>
          <a:stretch>
            <a:fillRect/>
          </a:stretch>
        </p:blipFill>
        <p:spPr>
          <a:xfrm>
            <a:off x="5373175" y="3547161"/>
            <a:ext cx="1334673" cy="1334650"/>
          </a:xfrm>
          <a:prstGeom prst="rect">
            <a:avLst/>
          </a:prstGeom>
          <a:noFill/>
          <a:ln>
            <a:noFill/>
          </a:ln>
        </p:spPr>
      </p:pic>
      <p:pic>
        <p:nvPicPr>
          <p:cNvPr id="273" name="Google Shape;273;p31"/>
          <p:cNvPicPr preferRelativeResize="0"/>
          <p:nvPr/>
        </p:nvPicPr>
        <p:blipFill>
          <a:blip r:embed="rId8">
            <a:alphaModFix/>
          </a:blip>
          <a:stretch>
            <a:fillRect/>
          </a:stretch>
        </p:blipFill>
        <p:spPr>
          <a:xfrm>
            <a:off x="7531950" y="168625"/>
            <a:ext cx="1334675" cy="1334675"/>
          </a:xfrm>
          <a:prstGeom prst="rect">
            <a:avLst/>
          </a:prstGeom>
          <a:noFill/>
          <a:ln>
            <a:noFill/>
          </a:ln>
        </p:spPr>
      </p:pic>
      <p:pic>
        <p:nvPicPr>
          <p:cNvPr id="274" name="Google Shape;274;p31"/>
          <p:cNvPicPr preferRelativeResize="0"/>
          <p:nvPr/>
        </p:nvPicPr>
        <p:blipFill>
          <a:blip r:embed="rId9">
            <a:alphaModFix/>
          </a:blip>
          <a:stretch>
            <a:fillRect/>
          </a:stretch>
        </p:blipFill>
        <p:spPr>
          <a:xfrm>
            <a:off x="7559425" y="1938825"/>
            <a:ext cx="1279725" cy="1279725"/>
          </a:xfrm>
          <a:prstGeom prst="rect">
            <a:avLst/>
          </a:prstGeom>
          <a:noFill/>
          <a:ln>
            <a:noFill/>
          </a:ln>
        </p:spPr>
      </p:pic>
      <p:pic>
        <p:nvPicPr>
          <p:cNvPr id="275" name="Google Shape;275;p31"/>
          <p:cNvPicPr preferRelativeResize="0"/>
          <p:nvPr/>
        </p:nvPicPr>
        <p:blipFill>
          <a:blip r:embed="rId10">
            <a:alphaModFix/>
          </a:blip>
          <a:stretch>
            <a:fillRect/>
          </a:stretch>
        </p:blipFill>
        <p:spPr>
          <a:xfrm>
            <a:off x="7559538" y="3568300"/>
            <a:ext cx="1334675" cy="1334651"/>
          </a:xfrm>
          <a:prstGeom prst="rect">
            <a:avLst/>
          </a:prstGeom>
          <a:noFill/>
          <a:ln>
            <a:noFill/>
          </a:ln>
        </p:spPr>
      </p:pic>
      <p:cxnSp>
        <p:nvCxnSpPr>
          <p:cNvPr id="276" name="Google Shape;276;p31"/>
          <p:cNvCxnSpPr>
            <a:stCxn id="268" idx="3"/>
            <a:endCxn id="269" idx="1"/>
          </p:cNvCxnSpPr>
          <p:nvPr/>
        </p:nvCxnSpPr>
        <p:spPr>
          <a:xfrm flipH="1" rot="10800000">
            <a:off x="1521375" y="2571788"/>
            <a:ext cx="543000" cy="6900"/>
          </a:xfrm>
          <a:prstGeom prst="straightConnector1">
            <a:avLst/>
          </a:prstGeom>
          <a:noFill/>
          <a:ln cap="flat" cmpd="sng" w="9525">
            <a:solidFill>
              <a:schemeClr val="dk2"/>
            </a:solidFill>
            <a:prstDash val="solid"/>
            <a:round/>
            <a:headEnd len="med" w="med" type="none"/>
            <a:tailEnd len="med" w="med" type="triangle"/>
          </a:ln>
        </p:spPr>
      </p:cxnSp>
      <p:cxnSp>
        <p:nvCxnSpPr>
          <p:cNvPr id="277" name="Google Shape;277;p31"/>
          <p:cNvCxnSpPr>
            <a:stCxn id="269" idx="3"/>
            <a:endCxn id="270" idx="1"/>
          </p:cNvCxnSpPr>
          <p:nvPr/>
        </p:nvCxnSpPr>
        <p:spPr>
          <a:xfrm flipH="1" rot="10800000">
            <a:off x="3500725" y="835937"/>
            <a:ext cx="1872600" cy="1735800"/>
          </a:xfrm>
          <a:prstGeom prst="straightConnector1">
            <a:avLst/>
          </a:prstGeom>
          <a:noFill/>
          <a:ln cap="flat" cmpd="sng" w="9525">
            <a:solidFill>
              <a:schemeClr val="dk2"/>
            </a:solidFill>
            <a:prstDash val="solid"/>
            <a:round/>
            <a:headEnd len="med" w="med" type="none"/>
            <a:tailEnd len="med" w="med" type="triangle"/>
          </a:ln>
        </p:spPr>
      </p:cxnSp>
      <p:cxnSp>
        <p:nvCxnSpPr>
          <p:cNvPr id="278" name="Google Shape;278;p31"/>
          <p:cNvCxnSpPr>
            <a:stCxn id="269" idx="3"/>
            <a:endCxn id="271" idx="1"/>
          </p:cNvCxnSpPr>
          <p:nvPr/>
        </p:nvCxnSpPr>
        <p:spPr>
          <a:xfrm>
            <a:off x="3500725" y="2571737"/>
            <a:ext cx="1872300" cy="6900"/>
          </a:xfrm>
          <a:prstGeom prst="straightConnector1">
            <a:avLst/>
          </a:prstGeom>
          <a:noFill/>
          <a:ln cap="flat" cmpd="sng" w="9525">
            <a:solidFill>
              <a:schemeClr val="dk2"/>
            </a:solidFill>
            <a:prstDash val="solid"/>
            <a:round/>
            <a:headEnd len="med" w="med" type="none"/>
            <a:tailEnd len="med" w="med" type="triangle"/>
          </a:ln>
        </p:spPr>
      </p:cxnSp>
      <p:cxnSp>
        <p:nvCxnSpPr>
          <p:cNvPr id="279" name="Google Shape;279;p31"/>
          <p:cNvCxnSpPr>
            <a:stCxn id="269" idx="3"/>
            <a:endCxn id="272" idx="1"/>
          </p:cNvCxnSpPr>
          <p:nvPr/>
        </p:nvCxnSpPr>
        <p:spPr>
          <a:xfrm>
            <a:off x="3500725" y="2571737"/>
            <a:ext cx="1872300" cy="1642800"/>
          </a:xfrm>
          <a:prstGeom prst="straightConnector1">
            <a:avLst/>
          </a:prstGeom>
          <a:noFill/>
          <a:ln cap="flat" cmpd="sng" w="9525">
            <a:solidFill>
              <a:schemeClr val="dk2"/>
            </a:solidFill>
            <a:prstDash val="solid"/>
            <a:round/>
            <a:headEnd len="med" w="med" type="none"/>
            <a:tailEnd len="med" w="med" type="triangle"/>
          </a:ln>
        </p:spPr>
      </p:cxnSp>
      <p:cxnSp>
        <p:nvCxnSpPr>
          <p:cNvPr id="280" name="Google Shape;280;p31"/>
          <p:cNvCxnSpPr>
            <a:stCxn id="270" idx="3"/>
            <a:endCxn id="273" idx="1"/>
          </p:cNvCxnSpPr>
          <p:nvPr/>
        </p:nvCxnSpPr>
        <p:spPr>
          <a:xfrm>
            <a:off x="6707850" y="835950"/>
            <a:ext cx="824100" cy="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31"/>
          <p:cNvCxnSpPr>
            <a:stCxn id="271" idx="3"/>
            <a:endCxn id="274" idx="1"/>
          </p:cNvCxnSpPr>
          <p:nvPr/>
        </p:nvCxnSpPr>
        <p:spPr>
          <a:xfrm>
            <a:off x="6707849" y="2578688"/>
            <a:ext cx="851700" cy="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1"/>
          <p:cNvCxnSpPr>
            <a:stCxn id="272" idx="3"/>
            <a:endCxn id="275" idx="1"/>
          </p:cNvCxnSpPr>
          <p:nvPr/>
        </p:nvCxnSpPr>
        <p:spPr>
          <a:xfrm>
            <a:off x="6707848" y="4214486"/>
            <a:ext cx="851700" cy="21000"/>
          </a:xfrm>
          <a:prstGeom prst="straightConnector1">
            <a:avLst/>
          </a:prstGeom>
          <a:noFill/>
          <a:ln cap="flat" cmpd="sng" w="9525">
            <a:solidFill>
              <a:schemeClr val="dk2"/>
            </a:solidFill>
            <a:prstDash val="solid"/>
            <a:round/>
            <a:headEnd len="med" w="med" type="none"/>
            <a:tailEnd len="med" w="med" type="triangle"/>
          </a:ln>
        </p:spPr>
      </p:cxnSp>
      <p:sp>
        <p:nvSpPr>
          <p:cNvPr id="283" name="Google Shape;283;p31"/>
          <p:cNvSpPr txBox="1"/>
          <p:nvPr/>
        </p:nvSpPr>
        <p:spPr>
          <a:xfrm>
            <a:off x="5582100" y="1503300"/>
            <a:ext cx="92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Red</a:t>
            </a:r>
            <a:r>
              <a:rPr lang="en" sz="1000">
                <a:solidFill>
                  <a:schemeClr val="accent1"/>
                </a:solidFill>
                <a:latin typeface="Chakra Petch SemiBold"/>
                <a:ea typeface="Chakra Petch SemiBold"/>
                <a:cs typeface="Chakra Petch SemiBold"/>
                <a:sym typeface="Chakra Petch SemiBold"/>
              </a:rPr>
              <a:t> channel</a:t>
            </a:r>
            <a:endParaRPr sz="1000">
              <a:solidFill>
                <a:schemeClr val="accent1"/>
              </a:solidFill>
              <a:latin typeface="Chakra Petch SemiBold"/>
              <a:ea typeface="Chakra Petch SemiBold"/>
              <a:cs typeface="Chakra Petch SemiBold"/>
              <a:sym typeface="Chakra Petch SemiBold"/>
            </a:endParaRPr>
          </a:p>
        </p:txBody>
      </p:sp>
      <p:sp>
        <p:nvSpPr>
          <p:cNvPr id="284" name="Google Shape;284;p31"/>
          <p:cNvSpPr txBox="1"/>
          <p:nvPr/>
        </p:nvSpPr>
        <p:spPr>
          <a:xfrm>
            <a:off x="5582100" y="3223775"/>
            <a:ext cx="112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Green</a:t>
            </a:r>
            <a:r>
              <a:rPr lang="en" sz="1000">
                <a:solidFill>
                  <a:schemeClr val="accent1"/>
                </a:solidFill>
                <a:latin typeface="Chakra Petch SemiBold"/>
                <a:ea typeface="Chakra Petch SemiBold"/>
                <a:cs typeface="Chakra Petch SemiBold"/>
                <a:sym typeface="Chakra Petch SemiBold"/>
              </a:rPr>
              <a:t> channel</a:t>
            </a:r>
            <a:endParaRPr sz="1000">
              <a:solidFill>
                <a:schemeClr val="accent1"/>
              </a:solidFill>
              <a:latin typeface="Chakra Petch SemiBold"/>
              <a:ea typeface="Chakra Petch SemiBold"/>
              <a:cs typeface="Chakra Petch SemiBold"/>
              <a:sym typeface="Chakra Petch SemiBold"/>
            </a:endParaRPr>
          </a:p>
        </p:txBody>
      </p:sp>
      <p:sp>
        <p:nvSpPr>
          <p:cNvPr id="285" name="Google Shape;285;p31"/>
          <p:cNvSpPr txBox="1"/>
          <p:nvPr/>
        </p:nvSpPr>
        <p:spPr>
          <a:xfrm>
            <a:off x="5582100" y="4881800"/>
            <a:ext cx="107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Blue</a:t>
            </a:r>
            <a:r>
              <a:rPr lang="en" sz="1000">
                <a:solidFill>
                  <a:schemeClr val="accent1"/>
                </a:solidFill>
                <a:latin typeface="Chakra Petch SemiBold"/>
                <a:ea typeface="Chakra Petch SemiBold"/>
                <a:cs typeface="Chakra Petch SemiBold"/>
                <a:sym typeface="Chakra Petch SemiBold"/>
              </a:rPr>
              <a:t> channel</a:t>
            </a:r>
            <a:endParaRPr sz="1000">
              <a:solidFill>
                <a:schemeClr val="accent1"/>
              </a:solidFill>
              <a:latin typeface="Chakra Petch SemiBold"/>
              <a:ea typeface="Chakra Petch SemiBold"/>
              <a:cs typeface="Chakra Petch SemiBold"/>
              <a:sym typeface="Chakra Petch SemiBold"/>
            </a:endParaRPr>
          </a:p>
        </p:txBody>
      </p:sp>
      <p:sp>
        <p:nvSpPr>
          <p:cNvPr id="286" name="Google Shape;286;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7" name="Google Shape;287;p31"/>
          <p:cNvSpPr txBox="1"/>
          <p:nvPr/>
        </p:nvSpPr>
        <p:spPr>
          <a:xfrm>
            <a:off x="84950" y="996200"/>
            <a:ext cx="46146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Chakra Petch SemiBold"/>
              <a:buChar char="●"/>
            </a:pPr>
            <a:r>
              <a:rPr lang="en" sz="1300">
                <a:solidFill>
                  <a:schemeClr val="accent1"/>
                </a:solidFill>
                <a:latin typeface="Chakra Petch SemiBold"/>
                <a:ea typeface="Chakra Petch SemiBold"/>
                <a:cs typeface="Chakra Petch SemiBold"/>
                <a:sym typeface="Chakra Petch SemiBold"/>
              </a:rPr>
              <a:t>Reduces noise</a:t>
            </a:r>
            <a:endParaRPr sz="1300">
              <a:solidFill>
                <a:schemeClr val="accent1"/>
              </a:solidFill>
              <a:latin typeface="Chakra Petch SemiBold"/>
              <a:ea typeface="Chakra Petch SemiBold"/>
              <a:cs typeface="Chakra Petch SemiBold"/>
              <a:sym typeface="Chakra Petch SemiBold"/>
            </a:endParaRPr>
          </a:p>
          <a:p>
            <a:pPr indent="-311150" lvl="0" marL="457200" rtl="0" algn="l">
              <a:lnSpc>
                <a:spcPct val="115000"/>
              </a:lnSpc>
              <a:spcBef>
                <a:spcPts val="0"/>
              </a:spcBef>
              <a:spcAft>
                <a:spcPts val="0"/>
              </a:spcAft>
              <a:buClr>
                <a:schemeClr val="accent1"/>
              </a:buClr>
              <a:buSzPts val="1300"/>
              <a:buFont typeface="Chakra Petch SemiBold"/>
              <a:buChar char="●"/>
            </a:pPr>
            <a:r>
              <a:rPr lang="en" sz="1300">
                <a:solidFill>
                  <a:schemeClr val="accent1"/>
                </a:solidFill>
                <a:latin typeface="Chakra Petch SemiBold"/>
                <a:ea typeface="Chakra Petch SemiBold"/>
                <a:cs typeface="Chakra Petch SemiBold"/>
                <a:sym typeface="Chakra Petch SemiBold"/>
              </a:rPr>
              <a:t>Kernel Size: 5 X 5</a:t>
            </a:r>
            <a:endParaRPr sz="1300">
              <a:solidFill>
                <a:schemeClr val="accent1"/>
              </a:solidFill>
              <a:latin typeface="Chakra Petch SemiBold"/>
              <a:ea typeface="Chakra Petch SemiBold"/>
              <a:cs typeface="Chakra Petch SemiBold"/>
              <a:sym typeface="Chakra Petch SemiBold"/>
            </a:endParaRPr>
          </a:p>
        </p:txBody>
      </p:sp>
      <p:sp>
        <p:nvSpPr>
          <p:cNvPr id="288" name="Google Shape;288;p31"/>
          <p:cNvSpPr txBox="1"/>
          <p:nvPr>
            <p:ph idx="4294967295" type="title"/>
          </p:nvPr>
        </p:nvSpPr>
        <p:spPr>
          <a:xfrm>
            <a:off x="84950" y="0"/>
            <a:ext cx="5287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Applying Gaussian Blur on Segmented X-ray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809575" y="4934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97" name="Google Shape;97;p14"/>
          <p:cNvSpPr txBox="1"/>
          <p:nvPr>
            <p:ph idx="1" type="body"/>
          </p:nvPr>
        </p:nvSpPr>
        <p:spPr>
          <a:xfrm>
            <a:off x="631138" y="1441200"/>
            <a:ext cx="37743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Chakra Petch SemiBold"/>
              <a:buChar char="●"/>
            </a:pPr>
            <a:r>
              <a:rPr lang="en" sz="1500">
                <a:latin typeface="Chakra Petch SemiBold"/>
                <a:ea typeface="Chakra Petch SemiBold"/>
                <a:cs typeface="Chakra Petch SemiBold"/>
                <a:sym typeface="Chakra Petch SemiBold"/>
              </a:rPr>
              <a:t>Problem Definition</a:t>
            </a:r>
            <a:endParaRPr sz="1500">
              <a:latin typeface="Chakra Petch SemiBold"/>
              <a:ea typeface="Chakra Petch SemiBold"/>
              <a:cs typeface="Chakra Petch SemiBold"/>
              <a:sym typeface="Chakra Petch SemiBold"/>
            </a:endParaRPr>
          </a:p>
          <a:p>
            <a:pPr indent="-323850" lvl="0" marL="457200" rtl="0" algn="l">
              <a:spcBef>
                <a:spcPts val="0"/>
              </a:spcBef>
              <a:spcAft>
                <a:spcPts val="0"/>
              </a:spcAft>
              <a:buSzPts val="1500"/>
              <a:buFont typeface="Chakra Petch SemiBold"/>
              <a:buChar char="●"/>
            </a:pPr>
            <a:r>
              <a:rPr lang="en" sz="1500">
                <a:latin typeface="Chakra Petch SemiBold"/>
                <a:ea typeface="Chakra Petch SemiBold"/>
                <a:cs typeface="Chakra Petch SemiBold"/>
                <a:sym typeface="Chakra Petch SemiBold"/>
              </a:rPr>
              <a:t>Motivation</a:t>
            </a:r>
            <a:endParaRPr sz="1500">
              <a:latin typeface="Chakra Petch SemiBold"/>
              <a:ea typeface="Chakra Petch SemiBold"/>
              <a:cs typeface="Chakra Petch SemiBold"/>
              <a:sym typeface="Chakra Petch SemiBold"/>
            </a:endParaRPr>
          </a:p>
          <a:p>
            <a:pPr indent="-323850" lvl="0" marL="457200" rtl="0" algn="l">
              <a:spcBef>
                <a:spcPts val="0"/>
              </a:spcBef>
              <a:spcAft>
                <a:spcPts val="0"/>
              </a:spcAft>
              <a:buSzPts val="1500"/>
              <a:buChar char="●"/>
            </a:pPr>
            <a:r>
              <a:rPr lang="en" sz="1500"/>
              <a:t>Challenges</a:t>
            </a:r>
            <a:endParaRPr sz="1500"/>
          </a:p>
          <a:p>
            <a:pPr indent="-323850" lvl="0" marL="457200" rtl="0" algn="l">
              <a:spcBef>
                <a:spcPts val="0"/>
              </a:spcBef>
              <a:spcAft>
                <a:spcPts val="0"/>
              </a:spcAft>
              <a:buSzPts val="1500"/>
              <a:buFont typeface="Chakra Petch SemiBold"/>
              <a:buChar char="●"/>
            </a:pPr>
            <a:r>
              <a:rPr lang="en" sz="1500"/>
              <a:t>Literature Review</a:t>
            </a:r>
            <a:endParaRPr sz="1500"/>
          </a:p>
          <a:p>
            <a:pPr indent="-323850" lvl="0" marL="457200" rtl="0" algn="l">
              <a:spcBef>
                <a:spcPts val="0"/>
              </a:spcBef>
              <a:spcAft>
                <a:spcPts val="0"/>
              </a:spcAft>
              <a:buSzPts val="1500"/>
              <a:buChar char="●"/>
            </a:pPr>
            <a:r>
              <a:rPr lang="en" sz="1500"/>
              <a:t>Methodology</a:t>
            </a:r>
            <a:endParaRPr sz="1500"/>
          </a:p>
        </p:txBody>
      </p:sp>
      <p:sp>
        <p:nvSpPr>
          <p:cNvPr id="98" name="Google Shape;98;p14"/>
          <p:cNvSpPr txBox="1"/>
          <p:nvPr>
            <p:ph idx="2" type="body"/>
          </p:nvPr>
        </p:nvSpPr>
        <p:spPr>
          <a:xfrm>
            <a:off x="4545412" y="1441200"/>
            <a:ext cx="41310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Results</a:t>
            </a:r>
            <a:endParaRPr sz="1500"/>
          </a:p>
          <a:p>
            <a:pPr indent="-323850" lvl="0" marL="457200" rtl="0" algn="l">
              <a:spcBef>
                <a:spcPts val="0"/>
              </a:spcBef>
              <a:spcAft>
                <a:spcPts val="0"/>
              </a:spcAft>
              <a:buSzPts val="1500"/>
              <a:buChar char="●"/>
            </a:pPr>
            <a:r>
              <a:rPr lang="en" sz="1500"/>
              <a:t>Performance</a:t>
            </a:r>
            <a:endParaRPr sz="1500"/>
          </a:p>
          <a:p>
            <a:pPr indent="-323850" lvl="0" marL="457200" rtl="0" algn="l">
              <a:spcBef>
                <a:spcPts val="0"/>
              </a:spcBef>
              <a:spcAft>
                <a:spcPts val="0"/>
              </a:spcAft>
              <a:buSzPts val="1500"/>
              <a:buChar char="●"/>
            </a:pPr>
            <a:r>
              <a:rPr lang="en" sz="1500"/>
              <a:t>Our Contribution</a:t>
            </a:r>
            <a:endParaRPr sz="1500"/>
          </a:p>
          <a:p>
            <a:pPr indent="-323850" lvl="0" marL="457200" rtl="0" algn="l">
              <a:spcBef>
                <a:spcPts val="0"/>
              </a:spcBef>
              <a:spcAft>
                <a:spcPts val="0"/>
              </a:spcAft>
              <a:buSzPts val="1500"/>
              <a:buChar char="●"/>
            </a:pPr>
            <a:r>
              <a:rPr lang="en" sz="1500"/>
              <a:t>Future Direction</a:t>
            </a:r>
            <a:endParaRPr sz="1500"/>
          </a:p>
        </p:txBody>
      </p:sp>
      <p:sp>
        <p:nvSpPr>
          <p:cNvPr id="99" name="Google Shape;99;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txBox="1"/>
          <p:nvPr>
            <p:ph type="title"/>
          </p:nvPr>
        </p:nvSpPr>
        <p:spPr>
          <a:xfrm>
            <a:off x="727650" y="568200"/>
            <a:ext cx="8416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Adaptive Thresholding</a:t>
            </a:r>
            <a:endParaRPr/>
          </a:p>
        </p:txBody>
      </p:sp>
      <p:sp>
        <p:nvSpPr>
          <p:cNvPr id="294" name="Google Shape;294;p32"/>
          <p:cNvSpPr txBox="1"/>
          <p:nvPr>
            <p:ph idx="1" type="body"/>
          </p:nvPr>
        </p:nvSpPr>
        <p:spPr>
          <a:xfrm>
            <a:off x="727650" y="1505500"/>
            <a:ext cx="7688700" cy="535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t>Converts the blurred image into a binary image to highlight edges.</a:t>
            </a:r>
            <a:endParaRPr/>
          </a:p>
        </p:txBody>
      </p:sp>
      <p:sp>
        <p:nvSpPr>
          <p:cNvPr id="295" name="Google Shape;295;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96" name="Google Shape;296;p32"/>
          <p:cNvCxnSpPr/>
          <p:nvPr/>
        </p:nvCxnSpPr>
        <p:spPr>
          <a:xfrm flipH="1" rot="10800000">
            <a:off x="2921525" y="3020450"/>
            <a:ext cx="976500" cy="8100"/>
          </a:xfrm>
          <a:prstGeom prst="straightConnector1">
            <a:avLst/>
          </a:prstGeom>
          <a:noFill/>
          <a:ln cap="flat" cmpd="sng" w="9525">
            <a:solidFill>
              <a:schemeClr val="dk2"/>
            </a:solidFill>
            <a:prstDash val="solid"/>
            <a:round/>
            <a:headEnd len="med" w="med" type="none"/>
            <a:tailEnd len="med" w="med" type="triangle"/>
          </a:ln>
        </p:spPr>
      </p:cxnSp>
      <p:cxnSp>
        <p:nvCxnSpPr>
          <p:cNvPr id="297" name="Google Shape;297;p32"/>
          <p:cNvCxnSpPr/>
          <p:nvPr/>
        </p:nvCxnSpPr>
        <p:spPr>
          <a:xfrm flipH="1" rot="10800000">
            <a:off x="2921525" y="3260900"/>
            <a:ext cx="976500" cy="8100"/>
          </a:xfrm>
          <a:prstGeom prst="straightConnector1">
            <a:avLst/>
          </a:prstGeom>
          <a:noFill/>
          <a:ln cap="flat" cmpd="sng" w="9525">
            <a:solidFill>
              <a:schemeClr val="dk2"/>
            </a:solidFill>
            <a:prstDash val="solid"/>
            <a:round/>
            <a:headEnd len="med" w="med" type="none"/>
            <a:tailEnd len="med" w="med" type="triangle"/>
          </a:ln>
        </p:spPr>
      </p:cxnSp>
      <p:sp>
        <p:nvSpPr>
          <p:cNvPr id="298" name="Google Shape;298;p32"/>
          <p:cNvSpPr txBox="1"/>
          <p:nvPr/>
        </p:nvSpPr>
        <p:spPr>
          <a:xfrm>
            <a:off x="727650" y="2040125"/>
            <a:ext cx="75726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Chakra Petch SemiBold"/>
              <a:buChar char="●"/>
            </a:pPr>
            <a:r>
              <a:rPr lang="en" sz="1500">
                <a:solidFill>
                  <a:schemeClr val="accent1"/>
                </a:solidFill>
                <a:latin typeface="Chakra Petch SemiBold"/>
                <a:ea typeface="Chakra Petch SemiBold"/>
                <a:cs typeface="Chakra Petch SemiBold"/>
                <a:sym typeface="Chakra Petch SemiBold"/>
              </a:rPr>
              <a:t>Adjusts the threshold value dynamically across the image to account for </a:t>
            </a:r>
            <a:r>
              <a:rPr lang="en" sz="1500">
                <a:solidFill>
                  <a:schemeClr val="accent3"/>
                </a:solidFill>
                <a:latin typeface="Chakra Petch SemiBold"/>
                <a:ea typeface="Chakra Petch SemiBold"/>
                <a:cs typeface="Chakra Petch SemiBold"/>
                <a:sym typeface="Chakra Petch SemiBold"/>
              </a:rPr>
              <a:t>varying lighting conditions</a:t>
            </a:r>
            <a:r>
              <a:rPr lang="en" sz="1500">
                <a:solidFill>
                  <a:schemeClr val="accent1"/>
                </a:solidFill>
                <a:latin typeface="Chakra Petch SemiBold"/>
                <a:ea typeface="Chakra Petch SemiBold"/>
                <a:cs typeface="Chakra Petch SemiBold"/>
                <a:sym typeface="Chakra Petch SemiBold"/>
              </a:rPr>
              <a:t>.</a:t>
            </a:r>
            <a:endParaRPr/>
          </a:p>
        </p:txBody>
      </p:sp>
      <p:sp>
        <p:nvSpPr>
          <p:cNvPr id="299" name="Google Shape;299;p32"/>
          <p:cNvSpPr txBox="1"/>
          <p:nvPr/>
        </p:nvSpPr>
        <p:spPr>
          <a:xfrm>
            <a:off x="683650" y="2804225"/>
            <a:ext cx="75726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Chakra Petch SemiBold"/>
              <a:buChar char="●"/>
            </a:pPr>
            <a:r>
              <a:rPr lang="en" sz="1500">
                <a:solidFill>
                  <a:schemeClr val="accent1"/>
                </a:solidFill>
                <a:latin typeface="Chakra Petch SemiBold"/>
                <a:ea typeface="Chakra Petch SemiBold"/>
                <a:cs typeface="Chakra Petch SemiBold"/>
                <a:sym typeface="Chakra Petch SemiBold"/>
              </a:rPr>
              <a:t>Pixels &gt; Threshold			0 (black)</a:t>
            </a:r>
            <a:br>
              <a:rPr lang="en" sz="1500">
                <a:solidFill>
                  <a:schemeClr val="accent1"/>
                </a:solidFill>
                <a:latin typeface="Chakra Petch SemiBold"/>
                <a:ea typeface="Chakra Petch SemiBold"/>
                <a:cs typeface="Chakra Petch SemiBold"/>
                <a:sym typeface="Chakra Petch SemiBold"/>
              </a:rPr>
            </a:br>
            <a:r>
              <a:rPr lang="en" sz="1500">
                <a:solidFill>
                  <a:schemeClr val="accent1"/>
                </a:solidFill>
                <a:latin typeface="Chakra Petch SemiBold"/>
                <a:ea typeface="Chakra Petch SemiBold"/>
                <a:cs typeface="Chakra Petch SemiBold"/>
                <a:sym typeface="Chakra Petch SemiBold"/>
              </a:rPr>
              <a:t>Pixels &lt; Threshold 			255 (white).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729450" y="606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Morphological Operations (Closing and Opening)</a:t>
            </a:r>
            <a:endParaRPr/>
          </a:p>
        </p:txBody>
      </p:sp>
      <p:sp>
        <p:nvSpPr>
          <p:cNvPr id="305" name="Google Shape;305;p33"/>
          <p:cNvSpPr txBox="1"/>
          <p:nvPr>
            <p:ph idx="1" type="body"/>
          </p:nvPr>
        </p:nvSpPr>
        <p:spPr>
          <a:xfrm>
            <a:off x="729450" y="1589825"/>
            <a:ext cx="7688700" cy="1411800"/>
          </a:xfrm>
          <a:prstGeom prst="rect">
            <a:avLst/>
          </a:prstGeom>
        </p:spPr>
        <p:txBody>
          <a:bodyPr anchorCtr="0" anchor="t" bIns="91425" lIns="91425" spcFirstLastPara="1" rIns="91425" wrap="square" tIns="91425">
            <a:normAutofit lnSpcReduction="20000"/>
          </a:bodyPr>
          <a:lstStyle/>
          <a:p>
            <a:pPr indent="0" lvl="0" marL="457200" rtl="0" algn="l">
              <a:lnSpc>
                <a:spcPct val="100000"/>
              </a:lnSpc>
              <a:spcBef>
                <a:spcPts val="0"/>
              </a:spcBef>
              <a:spcAft>
                <a:spcPts val="0"/>
              </a:spcAft>
              <a:buNone/>
            </a:pPr>
            <a:r>
              <a:rPr b="1" lang="en" sz="1300">
                <a:latin typeface="Chakra Petch"/>
                <a:ea typeface="Chakra Petch"/>
                <a:cs typeface="Chakra Petch"/>
                <a:sym typeface="Chakra Petch"/>
              </a:rPr>
              <a:t>Closing:</a:t>
            </a:r>
            <a:endParaRPr b="1" sz="1300">
              <a:latin typeface="Chakra Petch"/>
              <a:ea typeface="Chakra Petch"/>
              <a:cs typeface="Chakra Petch"/>
              <a:sym typeface="Chakra Petch"/>
            </a:endParaRPr>
          </a:p>
          <a:p>
            <a:pPr indent="0" lvl="0" marL="0" rtl="0" algn="l">
              <a:lnSpc>
                <a:spcPct val="100000"/>
              </a:lnSpc>
              <a:spcBef>
                <a:spcPts val="0"/>
              </a:spcBef>
              <a:spcAft>
                <a:spcPts val="0"/>
              </a:spcAft>
              <a:buNone/>
            </a:pPr>
            <a:r>
              <a:t/>
            </a:r>
            <a:endParaRPr b="1" sz="1300">
              <a:latin typeface="Chakra Petch"/>
              <a:ea typeface="Chakra Petch"/>
              <a:cs typeface="Chakra Petch"/>
              <a:sym typeface="Chakra Petch"/>
            </a:endParaRPr>
          </a:p>
          <a:p>
            <a:pPr indent="-323850" lvl="0" marL="457200" rtl="0" algn="l">
              <a:spcBef>
                <a:spcPts val="0"/>
              </a:spcBef>
              <a:spcAft>
                <a:spcPts val="0"/>
              </a:spcAft>
              <a:buSzPts val="1500"/>
              <a:buChar char="●"/>
            </a:pPr>
            <a:r>
              <a:rPr lang="en"/>
              <a:t>Morphological closing is applied using a small kernel (3x3).</a:t>
            </a:r>
            <a:endParaRPr/>
          </a:p>
          <a:p>
            <a:pPr indent="-323850" lvl="0" marL="457200" rtl="0" algn="l">
              <a:spcBef>
                <a:spcPts val="0"/>
              </a:spcBef>
              <a:spcAft>
                <a:spcPts val="0"/>
              </a:spcAft>
              <a:buSzPts val="1500"/>
              <a:buChar char="●"/>
            </a:pPr>
            <a:r>
              <a:rPr lang="en"/>
              <a:t>Closing helps to fill small holes or gaps in the binary image, connecting disjointed edges.</a:t>
            </a:r>
            <a:endParaRPr/>
          </a:p>
          <a:p>
            <a:pPr indent="-323850" lvl="0" marL="457200" rtl="0" algn="l">
              <a:spcBef>
                <a:spcPts val="0"/>
              </a:spcBef>
              <a:spcAft>
                <a:spcPts val="0"/>
              </a:spcAft>
              <a:buSzPts val="1500"/>
              <a:buChar char="●"/>
            </a:pPr>
            <a:r>
              <a:rPr lang="en"/>
              <a:t>Performed twice to ensure better connectivity.</a:t>
            </a:r>
            <a:endParaRPr/>
          </a:p>
        </p:txBody>
      </p:sp>
      <p:sp>
        <p:nvSpPr>
          <p:cNvPr id="306" name="Google Shape;306;p33"/>
          <p:cNvSpPr txBox="1"/>
          <p:nvPr/>
        </p:nvSpPr>
        <p:spPr>
          <a:xfrm>
            <a:off x="1054000" y="1298500"/>
            <a:ext cx="485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00">
              <a:solidFill>
                <a:schemeClr val="accent1"/>
              </a:solidFill>
              <a:latin typeface="Chakra Petch"/>
              <a:ea typeface="Chakra Petch"/>
              <a:cs typeface="Chakra Petch"/>
              <a:sym typeface="Chakra Petch"/>
            </a:endParaRPr>
          </a:p>
        </p:txBody>
      </p:sp>
      <p:sp>
        <p:nvSpPr>
          <p:cNvPr id="307" name="Google Shape;307;p33"/>
          <p:cNvSpPr txBox="1"/>
          <p:nvPr/>
        </p:nvSpPr>
        <p:spPr>
          <a:xfrm>
            <a:off x="953425" y="3221625"/>
            <a:ext cx="485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00">
              <a:solidFill>
                <a:schemeClr val="accent1"/>
              </a:solidFill>
              <a:latin typeface="Chakra Petch"/>
              <a:ea typeface="Chakra Petch"/>
              <a:cs typeface="Chakra Petch"/>
              <a:sym typeface="Chakra Petch"/>
            </a:endParaRPr>
          </a:p>
        </p:txBody>
      </p:sp>
      <p:sp>
        <p:nvSpPr>
          <p:cNvPr id="308" name="Google Shape;308;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33"/>
          <p:cNvSpPr txBox="1"/>
          <p:nvPr/>
        </p:nvSpPr>
        <p:spPr>
          <a:xfrm>
            <a:off x="729450" y="3331100"/>
            <a:ext cx="7652100" cy="1346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300">
                <a:solidFill>
                  <a:schemeClr val="accent1"/>
                </a:solidFill>
                <a:latin typeface="Chakra Petch"/>
                <a:ea typeface="Chakra Petch"/>
                <a:cs typeface="Chakra Petch"/>
                <a:sym typeface="Chakra Petch"/>
              </a:rPr>
              <a:t>Opening:</a:t>
            </a:r>
            <a:endParaRPr b="1" sz="1300">
              <a:solidFill>
                <a:schemeClr val="accent1"/>
              </a:solidFill>
              <a:latin typeface="Chakra Petch"/>
              <a:ea typeface="Chakra Petch"/>
              <a:cs typeface="Chakra Petch"/>
              <a:sym typeface="Chakra Petch"/>
            </a:endParaRPr>
          </a:p>
          <a:p>
            <a:pPr indent="0" lvl="0" marL="457200" rtl="0" algn="l">
              <a:spcBef>
                <a:spcPts val="0"/>
              </a:spcBef>
              <a:spcAft>
                <a:spcPts val="0"/>
              </a:spcAft>
              <a:buNone/>
            </a:pPr>
            <a:r>
              <a:t/>
            </a:r>
            <a:endParaRPr b="1" sz="1300">
              <a:solidFill>
                <a:schemeClr val="accent1"/>
              </a:solidFill>
              <a:latin typeface="Chakra Petch"/>
              <a:ea typeface="Chakra Petch"/>
              <a:cs typeface="Chakra Petch"/>
              <a:sym typeface="Chakra Petch"/>
            </a:endParaRPr>
          </a:p>
          <a:p>
            <a:pPr indent="-323850" lvl="0" marL="457200" rtl="0" algn="l">
              <a:lnSpc>
                <a:spcPct val="115000"/>
              </a:lnSpc>
              <a:spcBef>
                <a:spcPts val="0"/>
              </a:spcBef>
              <a:spcAft>
                <a:spcPts val="0"/>
              </a:spcAft>
              <a:buClr>
                <a:schemeClr val="accent1"/>
              </a:buClr>
              <a:buSzPts val="1500"/>
              <a:buFont typeface="Chakra Petch SemiBold"/>
              <a:buChar char="●"/>
            </a:pPr>
            <a:r>
              <a:rPr lang="en" sz="1500">
                <a:solidFill>
                  <a:schemeClr val="accent1"/>
                </a:solidFill>
                <a:latin typeface="Chakra Petch SemiBold"/>
                <a:ea typeface="Chakra Petch SemiBold"/>
                <a:cs typeface="Chakra Petch SemiBold"/>
                <a:sym typeface="Chakra Petch SemiBold"/>
              </a:rPr>
              <a:t>Morphological opening is applied next to remove small noise and irrelevant details from the binary image.</a:t>
            </a:r>
            <a:endParaRPr sz="1500">
              <a:solidFill>
                <a:schemeClr val="accent1"/>
              </a:solidFill>
              <a:latin typeface="Chakra Petch SemiBold"/>
              <a:ea typeface="Chakra Petch SemiBold"/>
              <a:cs typeface="Chakra Petch SemiBold"/>
              <a:sym typeface="Chakra Petch SemiBold"/>
            </a:endParaRPr>
          </a:p>
          <a:p>
            <a:pPr indent="-323850" lvl="0" marL="457200" rtl="0" algn="l">
              <a:lnSpc>
                <a:spcPct val="115000"/>
              </a:lnSpc>
              <a:spcBef>
                <a:spcPts val="0"/>
              </a:spcBef>
              <a:spcAft>
                <a:spcPts val="0"/>
              </a:spcAft>
              <a:buClr>
                <a:schemeClr val="accent1"/>
              </a:buClr>
              <a:buSzPts val="1500"/>
              <a:buFont typeface="Chakra Petch SemiBold"/>
              <a:buChar char="●"/>
            </a:pPr>
            <a:r>
              <a:rPr lang="en" sz="1500">
                <a:solidFill>
                  <a:schemeClr val="accent1"/>
                </a:solidFill>
                <a:latin typeface="Chakra Petch SemiBold"/>
                <a:ea typeface="Chakra Petch SemiBold"/>
                <a:cs typeface="Chakra Petch SemiBold"/>
                <a:sym typeface="Chakra Petch SemiBold"/>
              </a:rPr>
              <a:t>Opening helps to clean up the image by removing isolated noise points.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729450" y="57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Canny Edge Detection </a:t>
            </a:r>
            <a:endParaRPr/>
          </a:p>
        </p:txBody>
      </p:sp>
      <p:sp>
        <p:nvSpPr>
          <p:cNvPr id="315" name="Google Shape;315;p34"/>
          <p:cNvSpPr txBox="1"/>
          <p:nvPr>
            <p:ph idx="1" type="body"/>
          </p:nvPr>
        </p:nvSpPr>
        <p:spPr>
          <a:xfrm>
            <a:off x="729450" y="1488650"/>
            <a:ext cx="7688700" cy="624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t>I</a:t>
            </a:r>
            <a:r>
              <a:rPr lang="en"/>
              <a:t>dentifies and highlights the edges with pixel intensity changes.</a:t>
            </a:r>
            <a:endParaRPr/>
          </a:p>
        </p:txBody>
      </p:sp>
      <p:sp>
        <p:nvSpPr>
          <p:cNvPr id="316" name="Google Shape;316;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34"/>
          <p:cNvSpPr txBox="1"/>
          <p:nvPr/>
        </p:nvSpPr>
        <p:spPr>
          <a:xfrm>
            <a:off x="729450" y="2017200"/>
            <a:ext cx="67956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Chakra Petch SemiBold"/>
              <a:buChar char="●"/>
            </a:pPr>
            <a:r>
              <a:rPr lang="en" sz="1500">
                <a:solidFill>
                  <a:schemeClr val="accent1"/>
                </a:solidFill>
                <a:latin typeface="Chakra Petch SemiBold"/>
                <a:ea typeface="Chakra Petch SemiBold"/>
                <a:cs typeface="Chakra Petch SemiBold"/>
                <a:sym typeface="Chakra Petch SemiBold"/>
              </a:rPr>
              <a:t>Creates a clear outline of the structures in the image.</a:t>
            </a:r>
            <a:endParaRPr/>
          </a:p>
        </p:txBody>
      </p:sp>
      <p:sp>
        <p:nvSpPr>
          <p:cNvPr id="318" name="Google Shape;318;p34"/>
          <p:cNvSpPr txBox="1"/>
          <p:nvPr/>
        </p:nvSpPr>
        <p:spPr>
          <a:xfrm>
            <a:off x="729450" y="2571750"/>
            <a:ext cx="71877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Chakra Petch SemiBold"/>
              <a:buChar char="●"/>
            </a:pPr>
            <a:r>
              <a:rPr lang="en" sz="1500">
                <a:solidFill>
                  <a:schemeClr val="accent1"/>
                </a:solidFill>
                <a:latin typeface="Chakra Petch SemiBold"/>
                <a:ea typeface="Chakra Petch SemiBold"/>
                <a:cs typeface="Chakra Petch SemiBold"/>
                <a:sym typeface="Chakra Petch SemiBold"/>
              </a:rPr>
              <a:t>Add all 3 outputs of the channels so far through bitwise 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5"/>
          <p:cNvPicPr preferRelativeResize="0"/>
          <p:nvPr/>
        </p:nvPicPr>
        <p:blipFill>
          <a:blip r:embed="rId3">
            <a:alphaModFix/>
          </a:blip>
          <a:stretch>
            <a:fillRect/>
          </a:stretch>
        </p:blipFill>
        <p:spPr>
          <a:xfrm>
            <a:off x="561538" y="1017660"/>
            <a:ext cx="1094902" cy="1073649"/>
          </a:xfrm>
          <a:prstGeom prst="rect">
            <a:avLst/>
          </a:prstGeom>
          <a:noFill/>
          <a:ln>
            <a:noFill/>
          </a:ln>
        </p:spPr>
      </p:pic>
      <p:pic>
        <p:nvPicPr>
          <p:cNvPr id="324" name="Google Shape;324;p35"/>
          <p:cNvPicPr preferRelativeResize="0"/>
          <p:nvPr/>
        </p:nvPicPr>
        <p:blipFill>
          <a:blip r:embed="rId4">
            <a:alphaModFix/>
          </a:blip>
          <a:stretch>
            <a:fillRect/>
          </a:stretch>
        </p:blipFill>
        <p:spPr>
          <a:xfrm>
            <a:off x="584077" y="2441658"/>
            <a:ext cx="1049823" cy="1029446"/>
          </a:xfrm>
          <a:prstGeom prst="rect">
            <a:avLst/>
          </a:prstGeom>
          <a:noFill/>
          <a:ln>
            <a:noFill/>
          </a:ln>
        </p:spPr>
      </p:pic>
      <p:pic>
        <p:nvPicPr>
          <p:cNvPr id="325" name="Google Shape;325;p35"/>
          <p:cNvPicPr preferRelativeResize="0"/>
          <p:nvPr/>
        </p:nvPicPr>
        <p:blipFill>
          <a:blip r:embed="rId5">
            <a:alphaModFix/>
          </a:blip>
          <a:stretch>
            <a:fillRect/>
          </a:stretch>
        </p:blipFill>
        <p:spPr>
          <a:xfrm>
            <a:off x="584170" y="3752452"/>
            <a:ext cx="1094902" cy="1073630"/>
          </a:xfrm>
          <a:prstGeom prst="rect">
            <a:avLst/>
          </a:prstGeom>
          <a:noFill/>
          <a:ln>
            <a:noFill/>
          </a:ln>
        </p:spPr>
      </p:pic>
      <p:pic>
        <p:nvPicPr>
          <p:cNvPr id="326" name="Google Shape;326;p35"/>
          <p:cNvPicPr preferRelativeResize="0"/>
          <p:nvPr/>
        </p:nvPicPr>
        <p:blipFill>
          <a:blip r:embed="rId6">
            <a:alphaModFix/>
          </a:blip>
          <a:stretch>
            <a:fillRect/>
          </a:stretch>
        </p:blipFill>
        <p:spPr>
          <a:xfrm>
            <a:off x="1915709" y="1024646"/>
            <a:ext cx="1094910" cy="1080617"/>
          </a:xfrm>
          <a:prstGeom prst="rect">
            <a:avLst/>
          </a:prstGeom>
          <a:noFill/>
          <a:ln>
            <a:noFill/>
          </a:ln>
        </p:spPr>
      </p:pic>
      <p:pic>
        <p:nvPicPr>
          <p:cNvPr id="327" name="Google Shape;327;p35"/>
          <p:cNvPicPr preferRelativeResize="0"/>
          <p:nvPr/>
        </p:nvPicPr>
        <p:blipFill>
          <a:blip r:embed="rId7">
            <a:alphaModFix/>
          </a:blip>
          <a:stretch>
            <a:fillRect/>
          </a:stretch>
        </p:blipFill>
        <p:spPr>
          <a:xfrm>
            <a:off x="1915709" y="2400960"/>
            <a:ext cx="1094910" cy="1080617"/>
          </a:xfrm>
          <a:prstGeom prst="rect">
            <a:avLst/>
          </a:prstGeom>
          <a:noFill/>
          <a:ln>
            <a:noFill/>
          </a:ln>
        </p:spPr>
      </p:pic>
      <p:pic>
        <p:nvPicPr>
          <p:cNvPr id="328" name="Google Shape;328;p35"/>
          <p:cNvPicPr preferRelativeResize="0"/>
          <p:nvPr/>
        </p:nvPicPr>
        <p:blipFill>
          <a:blip r:embed="rId8">
            <a:alphaModFix/>
          </a:blip>
          <a:stretch>
            <a:fillRect/>
          </a:stretch>
        </p:blipFill>
        <p:spPr>
          <a:xfrm>
            <a:off x="1928409" y="3714179"/>
            <a:ext cx="1165398" cy="1150185"/>
          </a:xfrm>
          <a:prstGeom prst="rect">
            <a:avLst/>
          </a:prstGeom>
          <a:noFill/>
          <a:ln>
            <a:noFill/>
          </a:ln>
        </p:spPr>
      </p:pic>
      <p:pic>
        <p:nvPicPr>
          <p:cNvPr id="329" name="Google Shape;329;p35"/>
          <p:cNvPicPr preferRelativeResize="0"/>
          <p:nvPr/>
        </p:nvPicPr>
        <p:blipFill>
          <a:blip r:embed="rId9">
            <a:alphaModFix/>
          </a:blip>
          <a:stretch>
            <a:fillRect/>
          </a:stretch>
        </p:blipFill>
        <p:spPr>
          <a:xfrm>
            <a:off x="3326234" y="1024646"/>
            <a:ext cx="1094910" cy="1080617"/>
          </a:xfrm>
          <a:prstGeom prst="rect">
            <a:avLst/>
          </a:prstGeom>
          <a:noFill/>
          <a:ln>
            <a:noFill/>
          </a:ln>
        </p:spPr>
      </p:pic>
      <p:pic>
        <p:nvPicPr>
          <p:cNvPr id="330" name="Google Shape;330;p35"/>
          <p:cNvPicPr preferRelativeResize="0"/>
          <p:nvPr/>
        </p:nvPicPr>
        <p:blipFill>
          <a:blip r:embed="rId10">
            <a:alphaModFix/>
          </a:blip>
          <a:stretch>
            <a:fillRect/>
          </a:stretch>
        </p:blipFill>
        <p:spPr>
          <a:xfrm>
            <a:off x="3343134" y="2388270"/>
            <a:ext cx="1104551" cy="1080607"/>
          </a:xfrm>
          <a:prstGeom prst="rect">
            <a:avLst/>
          </a:prstGeom>
          <a:noFill/>
          <a:ln>
            <a:noFill/>
          </a:ln>
        </p:spPr>
      </p:pic>
      <p:pic>
        <p:nvPicPr>
          <p:cNvPr id="331" name="Google Shape;331;p35"/>
          <p:cNvPicPr preferRelativeResize="0"/>
          <p:nvPr/>
        </p:nvPicPr>
        <p:blipFill>
          <a:blip r:embed="rId11">
            <a:alphaModFix/>
          </a:blip>
          <a:stretch>
            <a:fillRect/>
          </a:stretch>
        </p:blipFill>
        <p:spPr>
          <a:xfrm>
            <a:off x="3362997" y="3751911"/>
            <a:ext cx="1104551" cy="1080611"/>
          </a:xfrm>
          <a:prstGeom prst="rect">
            <a:avLst/>
          </a:prstGeom>
          <a:noFill/>
          <a:ln>
            <a:noFill/>
          </a:ln>
        </p:spPr>
      </p:pic>
      <p:pic>
        <p:nvPicPr>
          <p:cNvPr id="332" name="Google Shape;332;p35"/>
          <p:cNvPicPr preferRelativeResize="0"/>
          <p:nvPr/>
        </p:nvPicPr>
        <p:blipFill>
          <a:blip r:embed="rId12">
            <a:alphaModFix/>
          </a:blip>
          <a:stretch>
            <a:fillRect/>
          </a:stretch>
        </p:blipFill>
        <p:spPr>
          <a:xfrm>
            <a:off x="4736759" y="1012636"/>
            <a:ext cx="1104551" cy="1080607"/>
          </a:xfrm>
          <a:prstGeom prst="rect">
            <a:avLst/>
          </a:prstGeom>
          <a:noFill/>
          <a:ln>
            <a:noFill/>
          </a:ln>
        </p:spPr>
      </p:pic>
      <p:pic>
        <p:nvPicPr>
          <p:cNvPr id="333" name="Google Shape;333;p35"/>
          <p:cNvPicPr preferRelativeResize="0"/>
          <p:nvPr/>
        </p:nvPicPr>
        <p:blipFill>
          <a:blip r:embed="rId13">
            <a:alphaModFix/>
          </a:blip>
          <a:stretch>
            <a:fillRect/>
          </a:stretch>
        </p:blipFill>
        <p:spPr>
          <a:xfrm>
            <a:off x="4722422" y="2400949"/>
            <a:ext cx="1104551" cy="1080649"/>
          </a:xfrm>
          <a:prstGeom prst="rect">
            <a:avLst/>
          </a:prstGeom>
          <a:noFill/>
          <a:ln>
            <a:noFill/>
          </a:ln>
        </p:spPr>
      </p:pic>
      <p:pic>
        <p:nvPicPr>
          <p:cNvPr id="334" name="Google Shape;334;p35"/>
          <p:cNvPicPr preferRelativeResize="0"/>
          <p:nvPr/>
        </p:nvPicPr>
        <p:blipFill>
          <a:blip r:embed="rId14">
            <a:alphaModFix/>
          </a:blip>
          <a:stretch>
            <a:fillRect/>
          </a:stretch>
        </p:blipFill>
        <p:spPr>
          <a:xfrm>
            <a:off x="4737379" y="3748952"/>
            <a:ext cx="1104551" cy="1080611"/>
          </a:xfrm>
          <a:prstGeom prst="rect">
            <a:avLst/>
          </a:prstGeom>
          <a:noFill/>
          <a:ln>
            <a:noFill/>
          </a:ln>
        </p:spPr>
      </p:pic>
      <p:pic>
        <p:nvPicPr>
          <p:cNvPr id="335" name="Google Shape;335;p35"/>
          <p:cNvPicPr preferRelativeResize="0"/>
          <p:nvPr/>
        </p:nvPicPr>
        <p:blipFill>
          <a:blip r:embed="rId15">
            <a:alphaModFix/>
          </a:blip>
          <a:stretch>
            <a:fillRect/>
          </a:stretch>
        </p:blipFill>
        <p:spPr>
          <a:xfrm>
            <a:off x="6090930" y="1017349"/>
            <a:ext cx="1094910" cy="1071185"/>
          </a:xfrm>
          <a:prstGeom prst="rect">
            <a:avLst/>
          </a:prstGeom>
          <a:noFill/>
          <a:ln>
            <a:noFill/>
          </a:ln>
        </p:spPr>
      </p:pic>
      <p:pic>
        <p:nvPicPr>
          <p:cNvPr id="336" name="Google Shape;336;p35"/>
          <p:cNvPicPr preferRelativeResize="0"/>
          <p:nvPr/>
        </p:nvPicPr>
        <p:blipFill>
          <a:blip r:embed="rId16">
            <a:alphaModFix/>
          </a:blip>
          <a:stretch>
            <a:fillRect/>
          </a:stretch>
        </p:blipFill>
        <p:spPr>
          <a:xfrm>
            <a:off x="6101700" y="2388270"/>
            <a:ext cx="1104551" cy="1080607"/>
          </a:xfrm>
          <a:prstGeom prst="rect">
            <a:avLst/>
          </a:prstGeom>
          <a:noFill/>
          <a:ln>
            <a:noFill/>
          </a:ln>
        </p:spPr>
      </p:pic>
      <p:pic>
        <p:nvPicPr>
          <p:cNvPr id="337" name="Google Shape;337;p35"/>
          <p:cNvPicPr preferRelativeResize="0"/>
          <p:nvPr/>
        </p:nvPicPr>
        <p:blipFill>
          <a:blip r:embed="rId17">
            <a:alphaModFix/>
          </a:blip>
          <a:stretch>
            <a:fillRect/>
          </a:stretch>
        </p:blipFill>
        <p:spPr>
          <a:xfrm>
            <a:off x="6111747" y="3768605"/>
            <a:ext cx="1094910" cy="1071176"/>
          </a:xfrm>
          <a:prstGeom prst="rect">
            <a:avLst/>
          </a:prstGeom>
          <a:noFill/>
          <a:ln>
            <a:noFill/>
          </a:ln>
        </p:spPr>
      </p:pic>
      <p:pic>
        <p:nvPicPr>
          <p:cNvPr id="338" name="Google Shape;338;p35"/>
          <p:cNvPicPr preferRelativeResize="0"/>
          <p:nvPr/>
        </p:nvPicPr>
        <p:blipFill>
          <a:blip r:embed="rId18">
            <a:alphaModFix/>
          </a:blip>
          <a:stretch>
            <a:fillRect/>
          </a:stretch>
        </p:blipFill>
        <p:spPr>
          <a:xfrm>
            <a:off x="7488789" y="2366477"/>
            <a:ext cx="1094910" cy="1110411"/>
          </a:xfrm>
          <a:prstGeom prst="rect">
            <a:avLst/>
          </a:prstGeom>
          <a:noFill/>
          <a:ln>
            <a:noFill/>
          </a:ln>
        </p:spPr>
      </p:pic>
      <p:cxnSp>
        <p:nvCxnSpPr>
          <p:cNvPr id="339" name="Google Shape;339;p35"/>
          <p:cNvCxnSpPr>
            <a:stCxn id="323" idx="3"/>
            <a:endCxn id="326" idx="1"/>
          </p:cNvCxnSpPr>
          <p:nvPr/>
        </p:nvCxnSpPr>
        <p:spPr>
          <a:xfrm>
            <a:off x="1656440" y="1554485"/>
            <a:ext cx="259200" cy="1050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35"/>
          <p:cNvCxnSpPr>
            <a:stCxn id="326" idx="3"/>
            <a:endCxn id="329" idx="1"/>
          </p:cNvCxnSpPr>
          <p:nvPr/>
        </p:nvCxnSpPr>
        <p:spPr>
          <a:xfrm>
            <a:off x="3010619" y="1564955"/>
            <a:ext cx="315600" cy="0"/>
          </a:xfrm>
          <a:prstGeom prst="straightConnector1">
            <a:avLst/>
          </a:prstGeom>
          <a:noFill/>
          <a:ln cap="flat" cmpd="sng" w="9525">
            <a:solidFill>
              <a:schemeClr val="dk2"/>
            </a:solidFill>
            <a:prstDash val="solid"/>
            <a:round/>
            <a:headEnd len="med" w="med" type="none"/>
            <a:tailEnd len="med" w="med" type="triangle"/>
          </a:ln>
        </p:spPr>
      </p:cxnSp>
      <p:cxnSp>
        <p:nvCxnSpPr>
          <p:cNvPr id="341" name="Google Shape;341;p35"/>
          <p:cNvCxnSpPr>
            <a:stCxn id="329" idx="3"/>
            <a:endCxn id="332" idx="1"/>
          </p:cNvCxnSpPr>
          <p:nvPr/>
        </p:nvCxnSpPr>
        <p:spPr>
          <a:xfrm flipH="1" rot="10800000">
            <a:off x="4421144" y="1552955"/>
            <a:ext cx="315600" cy="12000"/>
          </a:xfrm>
          <a:prstGeom prst="straightConnector1">
            <a:avLst/>
          </a:prstGeom>
          <a:noFill/>
          <a:ln cap="flat" cmpd="sng" w="9525">
            <a:solidFill>
              <a:schemeClr val="dk2"/>
            </a:solidFill>
            <a:prstDash val="solid"/>
            <a:round/>
            <a:headEnd len="med" w="med" type="none"/>
            <a:tailEnd len="med" w="med" type="triangle"/>
          </a:ln>
        </p:spPr>
      </p:cxnSp>
      <p:cxnSp>
        <p:nvCxnSpPr>
          <p:cNvPr id="342" name="Google Shape;342;p35"/>
          <p:cNvCxnSpPr>
            <a:stCxn id="332" idx="3"/>
            <a:endCxn id="335" idx="1"/>
          </p:cNvCxnSpPr>
          <p:nvPr/>
        </p:nvCxnSpPr>
        <p:spPr>
          <a:xfrm>
            <a:off x="5841310" y="1552939"/>
            <a:ext cx="249600" cy="0"/>
          </a:xfrm>
          <a:prstGeom prst="straightConnector1">
            <a:avLst/>
          </a:prstGeom>
          <a:noFill/>
          <a:ln cap="flat" cmpd="sng" w="9525">
            <a:solidFill>
              <a:schemeClr val="dk2"/>
            </a:solidFill>
            <a:prstDash val="solid"/>
            <a:round/>
            <a:headEnd len="med" w="med" type="none"/>
            <a:tailEnd len="med" w="med" type="triangle"/>
          </a:ln>
        </p:spPr>
      </p:cxnSp>
      <p:cxnSp>
        <p:nvCxnSpPr>
          <p:cNvPr id="343" name="Google Shape;343;p35"/>
          <p:cNvCxnSpPr>
            <a:stCxn id="335" idx="3"/>
            <a:endCxn id="338" idx="0"/>
          </p:cNvCxnSpPr>
          <p:nvPr/>
        </p:nvCxnSpPr>
        <p:spPr>
          <a:xfrm>
            <a:off x="7185840" y="1552941"/>
            <a:ext cx="850500" cy="813600"/>
          </a:xfrm>
          <a:prstGeom prst="straightConnector1">
            <a:avLst/>
          </a:prstGeom>
          <a:noFill/>
          <a:ln cap="flat" cmpd="sng" w="9525">
            <a:solidFill>
              <a:schemeClr val="dk2"/>
            </a:solidFill>
            <a:prstDash val="solid"/>
            <a:round/>
            <a:headEnd len="med" w="med" type="none"/>
            <a:tailEnd len="med" w="med" type="triangle"/>
          </a:ln>
        </p:spPr>
      </p:cxnSp>
      <p:cxnSp>
        <p:nvCxnSpPr>
          <p:cNvPr id="344" name="Google Shape;344;p35"/>
          <p:cNvCxnSpPr>
            <a:stCxn id="324" idx="3"/>
            <a:endCxn id="327" idx="1"/>
          </p:cNvCxnSpPr>
          <p:nvPr/>
        </p:nvCxnSpPr>
        <p:spPr>
          <a:xfrm flipH="1" rot="10800000">
            <a:off x="1633900" y="2941381"/>
            <a:ext cx="281700" cy="1500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p35"/>
          <p:cNvCxnSpPr>
            <a:stCxn id="327" idx="3"/>
            <a:endCxn id="330" idx="1"/>
          </p:cNvCxnSpPr>
          <p:nvPr/>
        </p:nvCxnSpPr>
        <p:spPr>
          <a:xfrm flipH="1" rot="10800000">
            <a:off x="3010619" y="2928668"/>
            <a:ext cx="332400" cy="12600"/>
          </a:xfrm>
          <a:prstGeom prst="straightConnector1">
            <a:avLst/>
          </a:prstGeom>
          <a:noFill/>
          <a:ln cap="flat" cmpd="sng" w="9525">
            <a:solidFill>
              <a:schemeClr val="dk2"/>
            </a:solidFill>
            <a:prstDash val="solid"/>
            <a:round/>
            <a:headEnd len="med" w="med" type="none"/>
            <a:tailEnd len="med" w="med" type="triangle"/>
          </a:ln>
        </p:spPr>
      </p:cxnSp>
      <p:cxnSp>
        <p:nvCxnSpPr>
          <p:cNvPr id="346" name="Google Shape;346;p35"/>
          <p:cNvCxnSpPr>
            <a:stCxn id="330" idx="3"/>
            <a:endCxn id="333" idx="1"/>
          </p:cNvCxnSpPr>
          <p:nvPr/>
        </p:nvCxnSpPr>
        <p:spPr>
          <a:xfrm>
            <a:off x="4447685" y="2928573"/>
            <a:ext cx="274800" cy="12600"/>
          </a:xfrm>
          <a:prstGeom prst="straightConnector1">
            <a:avLst/>
          </a:prstGeom>
          <a:noFill/>
          <a:ln cap="flat" cmpd="sng" w="9525">
            <a:solidFill>
              <a:schemeClr val="dk2"/>
            </a:solidFill>
            <a:prstDash val="solid"/>
            <a:round/>
            <a:headEnd len="med" w="med" type="none"/>
            <a:tailEnd len="med" w="med" type="triangle"/>
          </a:ln>
        </p:spPr>
      </p:cxnSp>
      <p:cxnSp>
        <p:nvCxnSpPr>
          <p:cNvPr id="347" name="Google Shape;347;p35"/>
          <p:cNvCxnSpPr>
            <a:stCxn id="333" idx="3"/>
            <a:endCxn id="336" idx="1"/>
          </p:cNvCxnSpPr>
          <p:nvPr/>
        </p:nvCxnSpPr>
        <p:spPr>
          <a:xfrm flipH="1" rot="10800000">
            <a:off x="5826972" y="2928674"/>
            <a:ext cx="274800" cy="12600"/>
          </a:xfrm>
          <a:prstGeom prst="straightConnector1">
            <a:avLst/>
          </a:prstGeom>
          <a:noFill/>
          <a:ln cap="flat" cmpd="sng" w="9525">
            <a:solidFill>
              <a:schemeClr val="dk2"/>
            </a:solidFill>
            <a:prstDash val="solid"/>
            <a:round/>
            <a:headEnd len="med" w="med" type="none"/>
            <a:tailEnd len="med" w="med" type="triangle"/>
          </a:ln>
        </p:spPr>
      </p:cxnSp>
      <p:cxnSp>
        <p:nvCxnSpPr>
          <p:cNvPr id="348" name="Google Shape;348;p35"/>
          <p:cNvCxnSpPr>
            <a:stCxn id="336" idx="3"/>
            <a:endCxn id="338" idx="1"/>
          </p:cNvCxnSpPr>
          <p:nvPr/>
        </p:nvCxnSpPr>
        <p:spPr>
          <a:xfrm flipH="1" rot="10800000">
            <a:off x="7206250" y="2921673"/>
            <a:ext cx="282600" cy="69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35"/>
          <p:cNvCxnSpPr>
            <a:stCxn id="325" idx="3"/>
            <a:endCxn id="328" idx="1"/>
          </p:cNvCxnSpPr>
          <p:nvPr/>
        </p:nvCxnSpPr>
        <p:spPr>
          <a:xfrm>
            <a:off x="1679072" y="4289267"/>
            <a:ext cx="249300" cy="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p35"/>
          <p:cNvCxnSpPr>
            <a:stCxn id="328" idx="3"/>
            <a:endCxn id="331" idx="1"/>
          </p:cNvCxnSpPr>
          <p:nvPr/>
        </p:nvCxnSpPr>
        <p:spPr>
          <a:xfrm>
            <a:off x="3093807" y="4289272"/>
            <a:ext cx="269100" cy="3000"/>
          </a:xfrm>
          <a:prstGeom prst="straightConnector1">
            <a:avLst/>
          </a:prstGeom>
          <a:noFill/>
          <a:ln cap="flat" cmpd="sng" w="9525">
            <a:solidFill>
              <a:schemeClr val="dk2"/>
            </a:solidFill>
            <a:prstDash val="solid"/>
            <a:round/>
            <a:headEnd len="med" w="med" type="none"/>
            <a:tailEnd len="med" w="med" type="triangle"/>
          </a:ln>
        </p:spPr>
      </p:cxnSp>
      <p:cxnSp>
        <p:nvCxnSpPr>
          <p:cNvPr id="351" name="Google Shape;351;p35"/>
          <p:cNvCxnSpPr>
            <a:stCxn id="331" idx="3"/>
            <a:endCxn id="334" idx="1"/>
          </p:cNvCxnSpPr>
          <p:nvPr/>
        </p:nvCxnSpPr>
        <p:spPr>
          <a:xfrm flipH="1" rot="10800000">
            <a:off x="4467548" y="4289216"/>
            <a:ext cx="269700" cy="3000"/>
          </a:xfrm>
          <a:prstGeom prst="straightConnector1">
            <a:avLst/>
          </a:prstGeom>
          <a:noFill/>
          <a:ln cap="flat" cmpd="sng" w="9525">
            <a:solidFill>
              <a:schemeClr val="dk2"/>
            </a:solidFill>
            <a:prstDash val="solid"/>
            <a:round/>
            <a:headEnd len="med" w="med" type="none"/>
            <a:tailEnd len="med" w="med" type="triangle"/>
          </a:ln>
        </p:spPr>
      </p:cxnSp>
      <p:cxnSp>
        <p:nvCxnSpPr>
          <p:cNvPr id="352" name="Google Shape;352;p35"/>
          <p:cNvCxnSpPr>
            <a:stCxn id="334" idx="3"/>
            <a:endCxn id="337" idx="1"/>
          </p:cNvCxnSpPr>
          <p:nvPr/>
        </p:nvCxnSpPr>
        <p:spPr>
          <a:xfrm>
            <a:off x="5841930" y="4289257"/>
            <a:ext cx="269700" cy="15000"/>
          </a:xfrm>
          <a:prstGeom prst="straightConnector1">
            <a:avLst/>
          </a:prstGeom>
          <a:noFill/>
          <a:ln cap="flat" cmpd="sng" w="9525">
            <a:solidFill>
              <a:schemeClr val="dk2"/>
            </a:solidFill>
            <a:prstDash val="solid"/>
            <a:round/>
            <a:headEnd len="med" w="med" type="none"/>
            <a:tailEnd len="med" w="med" type="triangle"/>
          </a:ln>
        </p:spPr>
      </p:cxnSp>
      <p:cxnSp>
        <p:nvCxnSpPr>
          <p:cNvPr id="353" name="Google Shape;353;p35"/>
          <p:cNvCxnSpPr>
            <a:stCxn id="337" idx="3"/>
            <a:endCxn id="338" idx="2"/>
          </p:cNvCxnSpPr>
          <p:nvPr/>
        </p:nvCxnSpPr>
        <p:spPr>
          <a:xfrm flipH="1" rot="10800000">
            <a:off x="7206657" y="3476793"/>
            <a:ext cx="829500" cy="827400"/>
          </a:xfrm>
          <a:prstGeom prst="straightConnector1">
            <a:avLst/>
          </a:prstGeom>
          <a:noFill/>
          <a:ln cap="flat" cmpd="sng" w="9525">
            <a:solidFill>
              <a:schemeClr val="dk2"/>
            </a:solidFill>
            <a:prstDash val="solid"/>
            <a:round/>
            <a:headEnd len="med" w="med" type="none"/>
            <a:tailEnd len="med" w="med" type="triangle"/>
          </a:ln>
        </p:spPr>
      </p:cxnSp>
      <p:sp>
        <p:nvSpPr>
          <p:cNvPr id="354" name="Google Shape;354;p35"/>
          <p:cNvSpPr txBox="1"/>
          <p:nvPr/>
        </p:nvSpPr>
        <p:spPr>
          <a:xfrm>
            <a:off x="548974" y="534675"/>
            <a:ext cx="116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Gaussian Blur</a:t>
            </a:r>
            <a:endParaRPr sz="1000">
              <a:solidFill>
                <a:schemeClr val="accent1"/>
              </a:solidFill>
              <a:latin typeface="Chakra Petch SemiBold"/>
              <a:ea typeface="Chakra Petch SemiBold"/>
              <a:cs typeface="Chakra Petch SemiBold"/>
              <a:sym typeface="Chakra Petch SemiBold"/>
            </a:endParaRPr>
          </a:p>
        </p:txBody>
      </p:sp>
      <p:sp>
        <p:nvSpPr>
          <p:cNvPr id="355" name="Google Shape;355;p35"/>
          <p:cNvSpPr txBox="1"/>
          <p:nvPr/>
        </p:nvSpPr>
        <p:spPr>
          <a:xfrm>
            <a:off x="1928454" y="534675"/>
            <a:ext cx="116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Adaptive Thresholding</a:t>
            </a:r>
            <a:endParaRPr sz="1000">
              <a:solidFill>
                <a:schemeClr val="accent1"/>
              </a:solidFill>
              <a:latin typeface="Chakra Petch SemiBold"/>
              <a:ea typeface="Chakra Petch SemiBold"/>
              <a:cs typeface="Chakra Petch SemiBold"/>
              <a:sym typeface="Chakra Petch SemiBold"/>
            </a:endParaRPr>
          </a:p>
        </p:txBody>
      </p:sp>
      <p:sp>
        <p:nvSpPr>
          <p:cNvPr id="356" name="Google Shape;356;p35"/>
          <p:cNvSpPr txBox="1"/>
          <p:nvPr/>
        </p:nvSpPr>
        <p:spPr>
          <a:xfrm>
            <a:off x="3332612" y="534675"/>
            <a:ext cx="116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Morphological Closing</a:t>
            </a:r>
            <a:endParaRPr sz="1000">
              <a:solidFill>
                <a:schemeClr val="accent1"/>
              </a:solidFill>
              <a:latin typeface="Chakra Petch SemiBold"/>
              <a:ea typeface="Chakra Petch SemiBold"/>
              <a:cs typeface="Chakra Petch SemiBold"/>
              <a:sym typeface="Chakra Petch SemiBold"/>
            </a:endParaRPr>
          </a:p>
        </p:txBody>
      </p:sp>
      <p:sp>
        <p:nvSpPr>
          <p:cNvPr id="357" name="Google Shape;357;p35"/>
          <p:cNvSpPr txBox="1"/>
          <p:nvPr/>
        </p:nvSpPr>
        <p:spPr>
          <a:xfrm>
            <a:off x="4840944" y="534675"/>
            <a:ext cx="116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Morphological Opening</a:t>
            </a:r>
            <a:endParaRPr sz="1000">
              <a:solidFill>
                <a:schemeClr val="accent1"/>
              </a:solidFill>
              <a:latin typeface="Chakra Petch SemiBold"/>
              <a:ea typeface="Chakra Petch SemiBold"/>
              <a:cs typeface="Chakra Petch SemiBold"/>
              <a:sym typeface="Chakra Petch SemiBold"/>
            </a:endParaRPr>
          </a:p>
        </p:txBody>
      </p:sp>
      <p:sp>
        <p:nvSpPr>
          <p:cNvPr id="358" name="Google Shape;358;p35"/>
          <p:cNvSpPr txBox="1"/>
          <p:nvPr/>
        </p:nvSpPr>
        <p:spPr>
          <a:xfrm>
            <a:off x="6116251" y="534675"/>
            <a:ext cx="116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Canny</a:t>
            </a:r>
            <a:endParaRPr sz="1000">
              <a:solidFill>
                <a:schemeClr val="accent1"/>
              </a:solidFill>
              <a:latin typeface="Chakra Petch SemiBold"/>
              <a:ea typeface="Chakra Petch SemiBold"/>
              <a:cs typeface="Chakra Petch SemiBold"/>
              <a:sym typeface="Chakra Petch SemiBold"/>
            </a:endParaRPr>
          </a:p>
        </p:txBody>
      </p:sp>
      <p:sp>
        <p:nvSpPr>
          <p:cNvPr id="359" name="Google Shape;359;p35"/>
          <p:cNvSpPr txBox="1"/>
          <p:nvPr/>
        </p:nvSpPr>
        <p:spPr>
          <a:xfrm>
            <a:off x="7767739" y="1713288"/>
            <a:ext cx="116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Combined edges</a:t>
            </a:r>
            <a:endParaRPr sz="1000">
              <a:solidFill>
                <a:schemeClr val="accent1"/>
              </a:solidFill>
              <a:latin typeface="Chakra Petch SemiBold"/>
              <a:ea typeface="Chakra Petch SemiBold"/>
              <a:cs typeface="Chakra Petch SemiBold"/>
              <a:sym typeface="Chakra Petch SemiBold"/>
            </a:endParaRPr>
          </a:p>
        </p:txBody>
      </p:sp>
      <p:sp>
        <p:nvSpPr>
          <p:cNvPr id="360" name="Google Shape;360;p35"/>
          <p:cNvSpPr txBox="1"/>
          <p:nvPr/>
        </p:nvSpPr>
        <p:spPr>
          <a:xfrm>
            <a:off x="716817" y="2088540"/>
            <a:ext cx="82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Red</a:t>
            </a:r>
            <a:endParaRPr sz="1000">
              <a:solidFill>
                <a:schemeClr val="accent1"/>
              </a:solidFill>
              <a:latin typeface="Chakra Petch SemiBold"/>
              <a:ea typeface="Chakra Petch SemiBold"/>
              <a:cs typeface="Chakra Petch SemiBold"/>
              <a:sym typeface="Chakra Petch SemiBold"/>
            </a:endParaRPr>
          </a:p>
        </p:txBody>
      </p:sp>
      <p:sp>
        <p:nvSpPr>
          <p:cNvPr id="361" name="Google Shape;361;p35"/>
          <p:cNvSpPr txBox="1"/>
          <p:nvPr/>
        </p:nvSpPr>
        <p:spPr>
          <a:xfrm>
            <a:off x="641227" y="3447072"/>
            <a:ext cx="82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Green</a:t>
            </a:r>
            <a:endParaRPr sz="1000">
              <a:solidFill>
                <a:schemeClr val="accent1"/>
              </a:solidFill>
              <a:latin typeface="Chakra Petch SemiBold"/>
              <a:ea typeface="Chakra Petch SemiBold"/>
              <a:cs typeface="Chakra Petch SemiBold"/>
              <a:sym typeface="Chakra Petch SemiBold"/>
            </a:endParaRPr>
          </a:p>
        </p:txBody>
      </p:sp>
      <p:sp>
        <p:nvSpPr>
          <p:cNvPr id="362" name="Google Shape;362;p35"/>
          <p:cNvSpPr txBox="1"/>
          <p:nvPr/>
        </p:nvSpPr>
        <p:spPr>
          <a:xfrm>
            <a:off x="641227" y="4745484"/>
            <a:ext cx="82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Blue</a:t>
            </a:r>
            <a:endParaRPr sz="1000">
              <a:solidFill>
                <a:schemeClr val="accent1"/>
              </a:solidFill>
              <a:latin typeface="Chakra Petch SemiBold"/>
              <a:ea typeface="Chakra Petch SemiBold"/>
              <a:cs typeface="Chakra Petch SemiBold"/>
              <a:sym typeface="Chakra Petch SemiBold"/>
            </a:endParaRPr>
          </a:p>
        </p:txBody>
      </p:sp>
      <p:sp>
        <p:nvSpPr>
          <p:cNvPr id="363" name="Google Shape;363;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35"/>
          <p:cNvSpPr txBox="1"/>
          <p:nvPr>
            <p:ph idx="4294967295" type="title"/>
          </p:nvPr>
        </p:nvSpPr>
        <p:spPr>
          <a:xfrm>
            <a:off x="116550" y="45825"/>
            <a:ext cx="3432600" cy="48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Processing Segmented X-ray</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ph type="title"/>
          </p:nvPr>
        </p:nvSpPr>
        <p:spPr>
          <a:xfrm>
            <a:off x="729450" y="60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Initializing</a:t>
            </a:r>
            <a:r>
              <a:rPr lang="en"/>
              <a:t> the Points</a:t>
            </a:r>
            <a:endParaRPr/>
          </a:p>
        </p:txBody>
      </p:sp>
      <p:sp>
        <p:nvSpPr>
          <p:cNvPr id="370" name="Google Shape;370;p36"/>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t>We try to find edges with the help of points or markers.</a:t>
            </a:r>
            <a:endParaRPr/>
          </a:p>
          <a:p>
            <a:pPr indent="-323850" lvl="0" marL="457200" rtl="0" algn="l">
              <a:spcBef>
                <a:spcPts val="0"/>
              </a:spcBef>
              <a:spcAft>
                <a:spcPts val="0"/>
              </a:spcAft>
              <a:buSzPts val="1500"/>
              <a:buChar char="●"/>
            </a:pPr>
            <a:r>
              <a:rPr lang="en"/>
              <a:t>Red for upper edge, blue for lower edge.</a:t>
            </a:r>
            <a:endParaRPr/>
          </a:p>
          <a:p>
            <a:pPr indent="-323850" lvl="0" marL="457200" rtl="0" algn="l">
              <a:spcBef>
                <a:spcPts val="0"/>
              </a:spcBef>
              <a:spcAft>
                <a:spcPts val="0"/>
              </a:spcAft>
              <a:buSzPts val="1500"/>
              <a:buChar char="●"/>
            </a:pPr>
            <a:r>
              <a:rPr lang="en"/>
              <a:t>Initial row index for starting the search for the upper edge (red), 1/4th from the top of the image.</a:t>
            </a:r>
            <a:endParaRPr/>
          </a:p>
          <a:p>
            <a:pPr indent="-323850" lvl="0" marL="457200" rtl="0" algn="l">
              <a:spcBef>
                <a:spcPts val="0"/>
              </a:spcBef>
              <a:spcAft>
                <a:spcPts val="0"/>
              </a:spcAft>
              <a:buSzPts val="1500"/>
              <a:buChar char="●"/>
            </a:pPr>
            <a:r>
              <a:rPr lang="en"/>
              <a:t>Initial row index for starting the search for the lower edge (blue), 3/4th from the top of the image.</a:t>
            </a:r>
            <a:endParaRPr/>
          </a:p>
        </p:txBody>
      </p:sp>
      <p:pic>
        <p:nvPicPr>
          <p:cNvPr id="371" name="Google Shape;371;p36"/>
          <p:cNvPicPr preferRelativeResize="0"/>
          <p:nvPr/>
        </p:nvPicPr>
        <p:blipFill>
          <a:blip r:embed="rId3">
            <a:alphaModFix/>
          </a:blip>
          <a:stretch>
            <a:fillRect/>
          </a:stretch>
        </p:blipFill>
        <p:spPr>
          <a:xfrm>
            <a:off x="872575" y="3160025"/>
            <a:ext cx="1598025" cy="1598025"/>
          </a:xfrm>
          <a:prstGeom prst="rect">
            <a:avLst/>
          </a:prstGeom>
          <a:noFill/>
          <a:ln>
            <a:noFill/>
          </a:ln>
        </p:spPr>
      </p:pic>
      <p:sp>
        <p:nvSpPr>
          <p:cNvPr id="372" name="Google Shape;372;p36"/>
          <p:cNvSpPr txBox="1"/>
          <p:nvPr/>
        </p:nvSpPr>
        <p:spPr>
          <a:xfrm>
            <a:off x="1174078" y="4681800"/>
            <a:ext cx="11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latin typeface="Chakra Petch SemiBold"/>
                <a:ea typeface="Chakra Petch SemiBold"/>
                <a:cs typeface="Chakra Petch SemiBold"/>
                <a:sym typeface="Chakra Petch SemiBold"/>
              </a:rPr>
              <a:t>KL Grade 3 original X-ray</a:t>
            </a:r>
            <a:endParaRPr sz="900">
              <a:solidFill>
                <a:schemeClr val="accent1"/>
              </a:solidFill>
              <a:latin typeface="Chakra Petch SemiBold"/>
              <a:ea typeface="Chakra Petch SemiBold"/>
              <a:cs typeface="Chakra Petch SemiBold"/>
              <a:sym typeface="Chakra Petch SemiBold"/>
            </a:endParaRPr>
          </a:p>
        </p:txBody>
      </p:sp>
      <p:pic>
        <p:nvPicPr>
          <p:cNvPr id="373" name="Google Shape;373;p36"/>
          <p:cNvPicPr preferRelativeResize="0"/>
          <p:nvPr/>
        </p:nvPicPr>
        <p:blipFill>
          <a:blip r:embed="rId4">
            <a:alphaModFix/>
          </a:blip>
          <a:stretch>
            <a:fillRect/>
          </a:stretch>
        </p:blipFill>
        <p:spPr>
          <a:xfrm>
            <a:off x="4127250" y="3160025"/>
            <a:ext cx="1598025" cy="1598025"/>
          </a:xfrm>
          <a:prstGeom prst="rect">
            <a:avLst/>
          </a:prstGeom>
          <a:noFill/>
          <a:ln>
            <a:noFill/>
          </a:ln>
        </p:spPr>
      </p:pic>
      <p:pic>
        <p:nvPicPr>
          <p:cNvPr id="374" name="Google Shape;374;p36"/>
          <p:cNvPicPr preferRelativeResize="0"/>
          <p:nvPr/>
        </p:nvPicPr>
        <p:blipFill>
          <a:blip r:embed="rId5">
            <a:alphaModFix/>
          </a:blip>
          <a:stretch>
            <a:fillRect/>
          </a:stretch>
        </p:blipFill>
        <p:spPr>
          <a:xfrm>
            <a:off x="7047975" y="3113262"/>
            <a:ext cx="1695975" cy="1691550"/>
          </a:xfrm>
          <a:prstGeom prst="rect">
            <a:avLst/>
          </a:prstGeom>
          <a:noFill/>
          <a:ln>
            <a:noFill/>
          </a:ln>
        </p:spPr>
      </p:pic>
      <p:cxnSp>
        <p:nvCxnSpPr>
          <p:cNvPr id="375" name="Google Shape;375;p36"/>
          <p:cNvCxnSpPr>
            <a:stCxn id="371" idx="3"/>
            <a:endCxn id="373" idx="1"/>
          </p:cNvCxnSpPr>
          <p:nvPr/>
        </p:nvCxnSpPr>
        <p:spPr>
          <a:xfrm>
            <a:off x="2470600" y="3959037"/>
            <a:ext cx="1656600" cy="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36"/>
          <p:cNvCxnSpPr>
            <a:stCxn id="373" idx="3"/>
            <a:endCxn id="374" idx="1"/>
          </p:cNvCxnSpPr>
          <p:nvPr/>
        </p:nvCxnSpPr>
        <p:spPr>
          <a:xfrm>
            <a:off x="5725275" y="3959037"/>
            <a:ext cx="1322700" cy="0"/>
          </a:xfrm>
          <a:prstGeom prst="straightConnector1">
            <a:avLst/>
          </a:prstGeom>
          <a:noFill/>
          <a:ln cap="flat" cmpd="sng" w="9525">
            <a:solidFill>
              <a:schemeClr val="dk2"/>
            </a:solidFill>
            <a:prstDash val="solid"/>
            <a:round/>
            <a:headEnd len="med" w="med" type="none"/>
            <a:tailEnd len="med" w="med" type="triangle"/>
          </a:ln>
        </p:spPr>
      </p:cxnSp>
      <p:sp>
        <p:nvSpPr>
          <p:cNvPr id="377" name="Google Shape;377;p36"/>
          <p:cNvSpPr txBox="1"/>
          <p:nvPr/>
        </p:nvSpPr>
        <p:spPr>
          <a:xfrm>
            <a:off x="4312090" y="4751100"/>
            <a:ext cx="116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latin typeface="Chakra Petch SemiBold"/>
                <a:ea typeface="Chakra Petch SemiBold"/>
                <a:cs typeface="Chakra Petch SemiBold"/>
                <a:sym typeface="Chakra Petch SemiBold"/>
              </a:rPr>
              <a:t>FastSAM X-ray</a:t>
            </a:r>
            <a:endParaRPr sz="900">
              <a:solidFill>
                <a:schemeClr val="accent1"/>
              </a:solidFill>
              <a:latin typeface="Chakra Petch SemiBold"/>
              <a:ea typeface="Chakra Petch SemiBold"/>
              <a:cs typeface="Chakra Petch SemiBold"/>
              <a:sym typeface="Chakra Petch SemiBold"/>
            </a:endParaRPr>
          </a:p>
        </p:txBody>
      </p:sp>
      <p:sp>
        <p:nvSpPr>
          <p:cNvPr id="378" name="Google Shape;378;p36"/>
          <p:cNvSpPr txBox="1"/>
          <p:nvPr/>
        </p:nvSpPr>
        <p:spPr>
          <a:xfrm>
            <a:off x="7315165" y="4804800"/>
            <a:ext cx="116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latin typeface="Chakra Petch SemiBold"/>
                <a:ea typeface="Chakra Petch SemiBold"/>
                <a:cs typeface="Chakra Petch SemiBold"/>
                <a:sym typeface="Chakra Petch SemiBold"/>
              </a:rPr>
              <a:t>Points initialized</a:t>
            </a:r>
            <a:endParaRPr sz="900">
              <a:solidFill>
                <a:schemeClr val="accent1"/>
              </a:solidFill>
              <a:latin typeface="Chakra Petch SemiBold"/>
              <a:ea typeface="Chakra Petch SemiBold"/>
              <a:cs typeface="Chakra Petch SemiBold"/>
              <a:sym typeface="Chakra Petch SemiBold"/>
            </a:endParaRPr>
          </a:p>
        </p:txBody>
      </p:sp>
      <p:sp>
        <p:nvSpPr>
          <p:cNvPr id="379" name="Google Shape;379;p36"/>
          <p:cNvSpPr txBox="1"/>
          <p:nvPr/>
        </p:nvSpPr>
        <p:spPr>
          <a:xfrm>
            <a:off x="4502675" y="4890550"/>
            <a:ext cx="465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Chakra Petch SemiBold"/>
              <a:ea typeface="Chakra Petch SemiBold"/>
              <a:cs typeface="Chakra Petch SemiBold"/>
              <a:sym typeface="Chakra Petch SemiBold"/>
            </a:endParaRPr>
          </a:p>
        </p:txBody>
      </p:sp>
      <p:sp>
        <p:nvSpPr>
          <p:cNvPr id="380" name="Google Shape;380;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7"/>
          <p:cNvSpPr txBox="1"/>
          <p:nvPr>
            <p:ph type="title"/>
          </p:nvPr>
        </p:nvSpPr>
        <p:spPr>
          <a:xfrm>
            <a:off x="729450" y="601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Aligning Points on Edges Using Preprocessed Image</a:t>
            </a:r>
            <a:endParaRPr/>
          </a:p>
        </p:txBody>
      </p:sp>
      <p:sp>
        <p:nvSpPr>
          <p:cNvPr id="386" name="Google Shape;386;p37"/>
          <p:cNvSpPr txBox="1"/>
          <p:nvPr>
            <p:ph idx="1" type="body"/>
          </p:nvPr>
        </p:nvSpPr>
        <p:spPr>
          <a:xfrm>
            <a:off x="729450" y="1513925"/>
            <a:ext cx="7688700" cy="1022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t>For each column, searches from top to bottom within the specified range to find the upper edge.</a:t>
            </a:r>
            <a:endParaRPr/>
          </a:p>
          <a:p>
            <a:pPr indent="-323850" lvl="0" marL="457200" rtl="0" algn="l">
              <a:spcBef>
                <a:spcPts val="0"/>
              </a:spcBef>
              <a:spcAft>
                <a:spcPts val="0"/>
              </a:spcAft>
              <a:buSzPts val="1500"/>
              <a:buChar char="●"/>
            </a:pPr>
            <a:r>
              <a:rPr lang="en"/>
              <a:t>Similarly, </a:t>
            </a:r>
            <a:r>
              <a:rPr lang="en"/>
              <a:t>searches from bottom to top to find the lower edge.</a:t>
            </a:r>
            <a:endParaRPr/>
          </a:p>
        </p:txBody>
      </p:sp>
      <p:pic>
        <p:nvPicPr>
          <p:cNvPr id="387" name="Google Shape;387;p37"/>
          <p:cNvPicPr preferRelativeResize="0"/>
          <p:nvPr/>
        </p:nvPicPr>
        <p:blipFill>
          <a:blip r:embed="rId3">
            <a:alphaModFix/>
          </a:blip>
          <a:stretch>
            <a:fillRect/>
          </a:stretch>
        </p:blipFill>
        <p:spPr>
          <a:xfrm>
            <a:off x="2519341" y="2650051"/>
            <a:ext cx="1760877" cy="1844247"/>
          </a:xfrm>
          <a:prstGeom prst="rect">
            <a:avLst/>
          </a:prstGeom>
          <a:noFill/>
          <a:ln>
            <a:noFill/>
          </a:ln>
        </p:spPr>
      </p:pic>
      <p:pic>
        <p:nvPicPr>
          <p:cNvPr id="388" name="Google Shape;388;p37"/>
          <p:cNvPicPr preferRelativeResize="0"/>
          <p:nvPr/>
        </p:nvPicPr>
        <p:blipFill>
          <a:blip r:embed="rId4">
            <a:alphaModFix/>
          </a:blip>
          <a:stretch>
            <a:fillRect/>
          </a:stretch>
        </p:blipFill>
        <p:spPr>
          <a:xfrm>
            <a:off x="307625" y="2650050"/>
            <a:ext cx="1760876" cy="1849050"/>
          </a:xfrm>
          <a:prstGeom prst="rect">
            <a:avLst/>
          </a:prstGeom>
          <a:noFill/>
          <a:ln>
            <a:noFill/>
          </a:ln>
        </p:spPr>
      </p:pic>
      <p:pic>
        <p:nvPicPr>
          <p:cNvPr id="389" name="Google Shape;389;p37"/>
          <p:cNvPicPr preferRelativeResize="0"/>
          <p:nvPr/>
        </p:nvPicPr>
        <p:blipFill>
          <a:blip r:embed="rId5">
            <a:alphaModFix/>
          </a:blip>
          <a:stretch>
            <a:fillRect/>
          </a:stretch>
        </p:blipFill>
        <p:spPr>
          <a:xfrm>
            <a:off x="4773233" y="2677126"/>
            <a:ext cx="1713742" cy="1794899"/>
          </a:xfrm>
          <a:prstGeom prst="rect">
            <a:avLst/>
          </a:prstGeom>
          <a:noFill/>
          <a:ln>
            <a:noFill/>
          </a:ln>
        </p:spPr>
      </p:pic>
      <p:sp>
        <p:nvSpPr>
          <p:cNvPr id="390" name="Google Shape;390;p37"/>
          <p:cNvSpPr txBox="1"/>
          <p:nvPr/>
        </p:nvSpPr>
        <p:spPr>
          <a:xfrm>
            <a:off x="399665" y="4610150"/>
            <a:ext cx="116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latin typeface="Chakra Petch SemiBold"/>
                <a:ea typeface="Chakra Petch SemiBold"/>
                <a:cs typeface="Chakra Petch SemiBold"/>
                <a:sym typeface="Chakra Petch SemiBold"/>
              </a:rPr>
              <a:t>FastSAM X-ray</a:t>
            </a:r>
            <a:endParaRPr sz="900">
              <a:solidFill>
                <a:schemeClr val="accent1"/>
              </a:solidFill>
              <a:latin typeface="Chakra Petch SemiBold"/>
              <a:ea typeface="Chakra Petch SemiBold"/>
              <a:cs typeface="Chakra Petch SemiBold"/>
              <a:sym typeface="Chakra Petch SemiBold"/>
            </a:endParaRPr>
          </a:p>
        </p:txBody>
      </p:sp>
      <p:sp>
        <p:nvSpPr>
          <p:cNvPr id="391" name="Google Shape;391;p37"/>
          <p:cNvSpPr txBox="1"/>
          <p:nvPr/>
        </p:nvSpPr>
        <p:spPr>
          <a:xfrm>
            <a:off x="2818975" y="4607750"/>
            <a:ext cx="98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latin typeface="Chakra Petch SemiBold"/>
                <a:ea typeface="Chakra Petch SemiBold"/>
                <a:cs typeface="Chakra Petch SemiBold"/>
                <a:sym typeface="Chakra Petch SemiBold"/>
              </a:rPr>
              <a:t>Preprocessed image</a:t>
            </a:r>
            <a:endParaRPr sz="900">
              <a:solidFill>
                <a:schemeClr val="accent1"/>
              </a:solidFill>
              <a:latin typeface="Chakra Petch SemiBold"/>
              <a:ea typeface="Chakra Petch SemiBold"/>
              <a:cs typeface="Chakra Petch SemiBold"/>
              <a:sym typeface="Chakra Petch SemiBold"/>
            </a:endParaRPr>
          </a:p>
        </p:txBody>
      </p:sp>
      <p:sp>
        <p:nvSpPr>
          <p:cNvPr id="392" name="Google Shape;392;p37"/>
          <p:cNvSpPr txBox="1"/>
          <p:nvPr/>
        </p:nvSpPr>
        <p:spPr>
          <a:xfrm>
            <a:off x="5049290" y="4538450"/>
            <a:ext cx="1161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latin typeface="Chakra Petch SemiBold"/>
                <a:ea typeface="Chakra Petch SemiBold"/>
                <a:cs typeface="Chakra Petch SemiBold"/>
                <a:sym typeface="Chakra Petch SemiBold"/>
              </a:rPr>
              <a:t>Points on Preprocessed image</a:t>
            </a:r>
            <a:endParaRPr sz="900">
              <a:solidFill>
                <a:schemeClr val="accent1"/>
              </a:solidFill>
              <a:latin typeface="Chakra Petch SemiBold"/>
              <a:ea typeface="Chakra Petch SemiBold"/>
              <a:cs typeface="Chakra Petch SemiBold"/>
              <a:sym typeface="Chakra Petch SemiBold"/>
            </a:endParaRPr>
          </a:p>
        </p:txBody>
      </p:sp>
      <p:pic>
        <p:nvPicPr>
          <p:cNvPr id="393" name="Google Shape;393;p37"/>
          <p:cNvPicPr preferRelativeResize="0"/>
          <p:nvPr/>
        </p:nvPicPr>
        <p:blipFill>
          <a:blip r:embed="rId6">
            <a:alphaModFix/>
          </a:blip>
          <a:stretch>
            <a:fillRect/>
          </a:stretch>
        </p:blipFill>
        <p:spPr>
          <a:xfrm>
            <a:off x="6917650" y="2719925"/>
            <a:ext cx="1713750" cy="1709290"/>
          </a:xfrm>
          <a:prstGeom prst="rect">
            <a:avLst/>
          </a:prstGeom>
          <a:noFill/>
          <a:ln>
            <a:noFill/>
          </a:ln>
        </p:spPr>
      </p:pic>
      <p:sp>
        <p:nvSpPr>
          <p:cNvPr id="394" name="Google Shape;394;p37"/>
          <p:cNvSpPr txBox="1"/>
          <p:nvPr/>
        </p:nvSpPr>
        <p:spPr>
          <a:xfrm>
            <a:off x="7193715" y="4471550"/>
            <a:ext cx="11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latin typeface="Chakra Petch SemiBold"/>
                <a:ea typeface="Chakra Petch SemiBold"/>
                <a:cs typeface="Chakra Petch SemiBold"/>
                <a:sym typeface="Chakra Petch SemiBold"/>
              </a:rPr>
              <a:t>Points on FastSAM  image</a:t>
            </a:r>
            <a:endParaRPr sz="900">
              <a:solidFill>
                <a:schemeClr val="accent1"/>
              </a:solidFill>
              <a:latin typeface="Chakra Petch SemiBold"/>
              <a:ea typeface="Chakra Petch SemiBold"/>
              <a:cs typeface="Chakra Petch SemiBold"/>
              <a:sym typeface="Chakra Petch SemiBold"/>
            </a:endParaRPr>
          </a:p>
        </p:txBody>
      </p:sp>
      <p:cxnSp>
        <p:nvCxnSpPr>
          <p:cNvPr id="395" name="Google Shape;395;p37"/>
          <p:cNvCxnSpPr>
            <a:stCxn id="388" idx="3"/>
            <a:endCxn id="387" idx="1"/>
          </p:cNvCxnSpPr>
          <p:nvPr/>
        </p:nvCxnSpPr>
        <p:spPr>
          <a:xfrm flipH="1" rot="10800000">
            <a:off x="2068501" y="3572175"/>
            <a:ext cx="450900" cy="24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37"/>
          <p:cNvCxnSpPr>
            <a:stCxn id="387" idx="3"/>
            <a:endCxn id="389" idx="1"/>
          </p:cNvCxnSpPr>
          <p:nvPr/>
        </p:nvCxnSpPr>
        <p:spPr>
          <a:xfrm>
            <a:off x="4280218" y="3572175"/>
            <a:ext cx="492900" cy="24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p37"/>
          <p:cNvCxnSpPr>
            <a:stCxn id="389" idx="3"/>
            <a:endCxn id="393" idx="1"/>
          </p:cNvCxnSpPr>
          <p:nvPr/>
        </p:nvCxnSpPr>
        <p:spPr>
          <a:xfrm>
            <a:off x="6486975" y="3574575"/>
            <a:ext cx="430800" cy="0"/>
          </a:xfrm>
          <a:prstGeom prst="straightConnector1">
            <a:avLst/>
          </a:prstGeom>
          <a:noFill/>
          <a:ln cap="flat" cmpd="sng" w="9525">
            <a:solidFill>
              <a:schemeClr val="dk2"/>
            </a:solidFill>
            <a:prstDash val="solid"/>
            <a:round/>
            <a:headEnd len="med" w="med" type="none"/>
            <a:tailEnd len="med" w="med" type="triangle"/>
          </a:ln>
        </p:spPr>
      </p:cxnSp>
      <p:sp>
        <p:nvSpPr>
          <p:cNvPr id="398" name="Google Shape;398;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8"/>
          <p:cNvSpPr txBox="1"/>
          <p:nvPr>
            <p:ph type="title"/>
          </p:nvPr>
        </p:nvSpPr>
        <p:spPr>
          <a:xfrm>
            <a:off x="776700" y="499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Applying Simulated Annealing</a:t>
            </a:r>
            <a:endParaRPr/>
          </a:p>
        </p:txBody>
      </p:sp>
      <p:sp>
        <p:nvSpPr>
          <p:cNvPr id="404" name="Google Shape;404;p38"/>
          <p:cNvSpPr txBox="1"/>
          <p:nvPr>
            <p:ph idx="1" type="body"/>
          </p:nvPr>
        </p:nvSpPr>
        <p:spPr>
          <a:xfrm>
            <a:off x="727650" y="1362425"/>
            <a:ext cx="7688700" cy="16332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SzPts val="1350"/>
              <a:buChar char="●"/>
            </a:pPr>
            <a:r>
              <a:rPr lang="en" sz="1350"/>
              <a:t>Only refine points that were untouched before.</a:t>
            </a:r>
            <a:endParaRPr sz="1350"/>
          </a:p>
          <a:p>
            <a:pPr indent="-314325" lvl="0" marL="457200" rtl="0" algn="l">
              <a:spcBef>
                <a:spcPts val="0"/>
              </a:spcBef>
              <a:spcAft>
                <a:spcPts val="0"/>
              </a:spcAft>
              <a:buSzPts val="1350"/>
              <a:buChar char="●"/>
            </a:pPr>
            <a:r>
              <a:rPr lang="en" sz="1350"/>
              <a:t>Cost is based on the distance from the neighbouring points in the same row.</a:t>
            </a:r>
            <a:endParaRPr sz="1350"/>
          </a:p>
          <a:p>
            <a:pPr indent="-314325" lvl="0" marL="457200" rtl="0" algn="l">
              <a:spcBef>
                <a:spcPts val="0"/>
              </a:spcBef>
              <a:spcAft>
                <a:spcPts val="0"/>
              </a:spcAft>
              <a:buSzPts val="1350"/>
              <a:buChar char="●"/>
            </a:pPr>
            <a:r>
              <a:rPr lang="en" sz="1350"/>
              <a:t>1000 iterations, 0.99 cooling rate.</a:t>
            </a:r>
            <a:endParaRPr sz="1350"/>
          </a:p>
          <a:p>
            <a:pPr indent="-314325" lvl="0" marL="457200" rtl="0" algn="l">
              <a:spcBef>
                <a:spcPts val="0"/>
              </a:spcBef>
              <a:spcAft>
                <a:spcPts val="0"/>
              </a:spcAft>
              <a:buSzPts val="1350"/>
              <a:buChar char="●"/>
            </a:pPr>
            <a:r>
              <a:rPr lang="en" sz="1350"/>
              <a:t>Newer cost &lt; current cost : improves the solution.</a:t>
            </a:r>
            <a:endParaRPr sz="1350"/>
          </a:p>
          <a:p>
            <a:pPr indent="-314325" lvl="0" marL="457200" rtl="0" algn="l">
              <a:spcBef>
                <a:spcPts val="0"/>
              </a:spcBef>
              <a:spcAft>
                <a:spcPts val="0"/>
              </a:spcAft>
              <a:buSzPts val="1350"/>
              <a:buChar char="●"/>
            </a:pPr>
            <a:r>
              <a:rPr lang="en" sz="1350"/>
              <a:t>Newer cost &gt; current cost: accepts but with a probability that decreases with temperature.</a:t>
            </a:r>
            <a:endParaRPr sz="1350"/>
          </a:p>
        </p:txBody>
      </p:sp>
      <p:pic>
        <p:nvPicPr>
          <p:cNvPr id="405" name="Google Shape;405;p38"/>
          <p:cNvPicPr preferRelativeResize="0"/>
          <p:nvPr/>
        </p:nvPicPr>
        <p:blipFill>
          <a:blip r:embed="rId3">
            <a:alphaModFix/>
          </a:blip>
          <a:stretch>
            <a:fillRect/>
          </a:stretch>
        </p:blipFill>
        <p:spPr>
          <a:xfrm>
            <a:off x="2041612" y="2995613"/>
            <a:ext cx="1713750" cy="1709290"/>
          </a:xfrm>
          <a:prstGeom prst="rect">
            <a:avLst/>
          </a:prstGeom>
          <a:noFill/>
          <a:ln>
            <a:noFill/>
          </a:ln>
        </p:spPr>
      </p:pic>
      <p:pic>
        <p:nvPicPr>
          <p:cNvPr id="406" name="Google Shape;406;p38"/>
          <p:cNvPicPr preferRelativeResize="0"/>
          <p:nvPr/>
        </p:nvPicPr>
        <p:blipFill>
          <a:blip r:embed="rId4">
            <a:alphaModFix/>
          </a:blip>
          <a:stretch>
            <a:fillRect/>
          </a:stretch>
        </p:blipFill>
        <p:spPr>
          <a:xfrm>
            <a:off x="5333512" y="3015325"/>
            <a:ext cx="1674200" cy="1669875"/>
          </a:xfrm>
          <a:prstGeom prst="rect">
            <a:avLst/>
          </a:prstGeom>
          <a:noFill/>
          <a:ln>
            <a:noFill/>
          </a:ln>
        </p:spPr>
      </p:pic>
      <p:cxnSp>
        <p:nvCxnSpPr>
          <p:cNvPr id="407" name="Google Shape;407;p38"/>
          <p:cNvCxnSpPr>
            <a:stCxn id="405" idx="3"/>
            <a:endCxn id="406" idx="1"/>
          </p:cNvCxnSpPr>
          <p:nvPr/>
        </p:nvCxnSpPr>
        <p:spPr>
          <a:xfrm>
            <a:off x="3755362" y="3850257"/>
            <a:ext cx="1578300" cy="0"/>
          </a:xfrm>
          <a:prstGeom prst="straightConnector1">
            <a:avLst/>
          </a:prstGeom>
          <a:noFill/>
          <a:ln cap="flat" cmpd="sng" w="9525">
            <a:solidFill>
              <a:schemeClr val="dk2"/>
            </a:solidFill>
            <a:prstDash val="solid"/>
            <a:round/>
            <a:headEnd len="med" w="med" type="none"/>
            <a:tailEnd len="med" w="med" type="triangle"/>
          </a:ln>
        </p:spPr>
      </p:cxnSp>
      <p:sp>
        <p:nvSpPr>
          <p:cNvPr id="408" name="Google Shape;408;p38"/>
          <p:cNvSpPr txBox="1"/>
          <p:nvPr/>
        </p:nvSpPr>
        <p:spPr>
          <a:xfrm>
            <a:off x="2086988" y="4685200"/>
            <a:ext cx="166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Before Simulated Annealing</a:t>
            </a:r>
            <a:endParaRPr sz="1000">
              <a:solidFill>
                <a:schemeClr val="accent1"/>
              </a:solidFill>
              <a:latin typeface="Chakra Petch SemiBold"/>
              <a:ea typeface="Chakra Petch SemiBold"/>
              <a:cs typeface="Chakra Petch SemiBold"/>
              <a:sym typeface="Chakra Petch SemiBold"/>
            </a:endParaRPr>
          </a:p>
        </p:txBody>
      </p:sp>
      <p:sp>
        <p:nvSpPr>
          <p:cNvPr id="409" name="Google Shape;409;p38"/>
          <p:cNvSpPr txBox="1"/>
          <p:nvPr/>
        </p:nvSpPr>
        <p:spPr>
          <a:xfrm>
            <a:off x="5406588" y="4685200"/>
            <a:ext cx="166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After</a:t>
            </a:r>
            <a:r>
              <a:rPr lang="en" sz="1000">
                <a:solidFill>
                  <a:schemeClr val="accent1"/>
                </a:solidFill>
                <a:latin typeface="Chakra Petch SemiBold"/>
                <a:ea typeface="Chakra Petch SemiBold"/>
                <a:cs typeface="Chakra Petch SemiBold"/>
                <a:sym typeface="Chakra Petch SemiBold"/>
              </a:rPr>
              <a:t> Simulated Annealing</a:t>
            </a:r>
            <a:endParaRPr sz="1000">
              <a:solidFill>
                <a:schemeClr val="accent1"/>
              </a:solidFill>
              <a:latin typeface="Chakra Petch SemiBold"/>
              <a:ea typeface="Chakra Petch SemiBold"/>
              <a:cs typeface="Chakra Petch SemiBold"/>
              <a:sym typeface="Chakra Petch SemiBold"/>
            </a:endParaRPr>
          </a:p>
        </p:txBody>
      </p:sp>
      <p:sp>
        <p:nvSpPr>
          <p:cNvPr id="410" name="Google Shape;410;p38"/>
          <p:cNvSpPr/>
          <p:nvPr/>
        </p:nvSpPr>
        <p:spPr>
          <a:xfrm>
            <a:off x="2645175" y="3212675"/>
            <a:ext cx="712200" cy="3525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3"/>
              </a:solidFill>
              <a:latin typeface="Chakra Petch SemiBold"/>
              <a:ea typeface="Chakra Petch SemiBold"/>
              <a:cs typeface="Chakra Petch SemiBold"/>
              <a:sym typeface="Chakra Petch SemiBold"/>
            </a:endParaRPr>
          </a:p>
        </p:txBody>
      </p:sp>
      <p:sp>
        <p:nvSpPr>
          <p:cNvPr id="411" name="Google Shape;411;p38"/>
          <p:cNvSpPr/>
          <p:nvPr/>
        </p:nvSpPr>
        <p:spPr>
          <a:xfrm>
            <a:off x="2645175" y="4126175"/>
            <a:ext cx="712200" cy="3525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3"/>
              </a:solidFill>
              <a:latin typeface="Chakra Petch SemiBold"/>
              <a:ea typeface="Chakra Petch SemiBold"/>
              <a:cs typeface="Chakra Petch SemiBold"/>
              <a:sym typeface="Chakra Petch SemiBold"/>
            </a:endParaRPr>
          </a:p>
        </p:txBody>
      </p:sp>
      <p:sp>
        <p:nvSpPr>
          <p:cNvPr id="412" name="Google Shape;412;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9"/>
          <p:cNvSpPr txBox="1"/>
          <p:nvPr>
            <p:ph type="title"/>
          </p:nvPr>
        </p:nvSpPr>
        <p:spPr>
          <a:xfrm>
            <a:off x="727650" y="593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Applying Local Smoothing</a:t>
            </a:r>
            <a:endParaRPr/>
          </a:p>
        </p:txBody>
      </p:sp>
      <p:sp>
        <p:nvSpPr>
          <p:cNvPr id="418" name="Google Shape;418;p39"/>
          <p:cNvSpPr txBox="1"/>
          <p:nvPr>
            <p:ph idx="1" type="body"/>
          </p:nvPr>
        </p:nvSpPr>
        <p:spPr>
          <a:xfrm>
            <a:off x="690075" y="1441200"/>
            <a:ext cx="7688700" cy="11817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a:t>1D convolution of window size=5.</a:t>
            </a:r>
            <a:endParaRPr/>
          </a:p>
          <a:p>
            <a:pPr indent="-323850" lvl="0" marL="457200" rtl="0" algn="l">
              <a:spcBef>
                <a:spcPts val="0"/>
              </a:spcBef>
              <a:spcAft>
                <a:spcPts val="0"/>
              </a:spcAft>
              <a:buSzPts val="1500"/>
              <a:buChar char="●"/>
            </a:pPr>
            <a:r>
              <a:rPr lang="en"/>
              <a:t>Essentially slides the kernel over the input array of points and computes the weighted sum of the elements within the window.</a:t>
            </a:r>
            <a:endParaRPr/>
          </a:p>
          <a:p>
            <a:pPr indent="-323850" lvl="0" marL="457200" rtl="0" algn="l">
              <a:spcBef>
                <a:spcPts val="0"/>
              </a:spcBef>
              <a:spcAft>
                <a:spcPts val="0"/>
              </a:spcAft>
              <a:buSzPts val="1500"/>
              <a:buChar char="●"/>
            </a:pPr>
            <a:r>
              <a:rPr lang="en"/>
              <a:t>Produces a smoothed output.</a:t>
            </a:r>
            <a:endParaRPr/>
          </a:p>
        </p:txBody>
      </p:sp>
      <p:pic>
        <p:nvPicPr>
          <p:cNvPr id="419" name="Google Shape;419;p39"/>
          <p:cNvPicPr preferRelativeResize="0"/>
          <p:nvPr/>
        </p:nvPicPr>
        <p:blipFill>
          <a:blip r:embed="rId3">
            <a:alphaModFix/>
          </a:blip>
          <a:stretch>
            <a:fillRect/>
          </a:stretch>
        </p:blipFill>
        <p:spPr>
          <a:xfrm>
            <a:off x="768012" y="2664312"/>
            <a:ext cx="1787396" cy="1856985"/>
          </a:xfrm>
          <a:prstGeom prst="rect">
            <a:avLst/>
          </a:prstGeom>
          <a:noFill/>
          <a:ln>
            <a:noFill/>
          </a:ln>
        </p:spPr>
      </p:pic>
      <p:sp>
        <p:nvSpPr>
          <p:cNvPr id="420" name="Google Shape;420;p39"/>
          <p:cNvSpPr txBox="1"/>
          <p:nvPr/>
        </p:nvSpPr>
        <p:spPr>
          <a:xfrm>
            <a:off x="1145263" y="4519775"/>
            <a:ext cx="166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Before</a:t>
            </a:r>
            <a:r>
              <a:rPr lang="en" sz="1000">
                <a:solidFill>
                  <a:schemeClr val="accent1"/>
                </a:solidFill>
                <a:latin typeface="Chakra Petch SemiBold"/>
                <a:ea typeface="Chakra Petch SemiBold"/>
                <a:cs typeface="Chakra Petch SemiBold"/>
                <a:sym typeface="Chakra Petch SemiBold"/>
              </a:rPr>
              <a:t> Local Smoothing </a:t>
            </a:r>
            <a:endParaRPr sz="1000">
              <a:solidFill>
                <a:schemeClr val="accent1"/>
              </a:solidFill>
              <a:latin typeface="Chakra Petch SemiBold"/>
              <a:ea typeface="Chakra Petch SemiBold"/>
              <a:cs typeface="Chakra Petch SemiBold"/>
              <a:sym typeface="Chakra Petch SemiBold"/>
            </a:endParaRPr>
          </a:p>
        </p:txBody>
      </p:sp>
      <p:pic>
        <p:nvPicPr>
          <p:cNvPr id="421" name="Google Shape;421;p39"/>
          <p:cNvPicPr preferRelativeResize="0"/>
          <p:nvPr/>
        </p:nvPicPr>
        <p:blipFill>
          <a:blip r:embed="rId4">
            <a:alphaModFix/>
          </a:blip>
          <a:stretch>
            <a:fillRect/>
          </a:stretch>
        </p:blipFill>
        <p:spPr>
          <a:xfrm>
            <a:off x="3634469" y="2622925"/>
            <a:ext cx="1867092" cy="1939749"/>
          </a:xfrm>
          <a:prstGeom prst="rect">
            <a:avLst/>
          </a:prstGeom>
          <a:noFill/>
          <a:ln>
            <a:noFill/>
          </a:ln>
        </p:spPr>
      </p:pic>
      <p:pic>
        <p:nvPicPr>
          <p:cNvPr id="422" name="Google Shape;422;p39"/>
          <p:cNvPicPr preferRelativeResize="0"/>
          <p:nvPr/>
        </p:nvPicPr>
        <p:blipFill>
          <a:blip r:embed="rId5">
            <a:alphaModFix/>
          </a:blip>
          <a:stretch>
            <a:fillRect/>
          </a:stretch>
        </p:blipFill>
        <p:spPr>
          <a:xfrm>
            <a:off x="6508894" y="2622925"/>
            <a:ext cx="1867093" cy="1939750"/>
          </a:xfrm>
          <a:prstGeom prst="rect">
            <a:avLst/>
          </a:prstGeom>
          <a:noFill/>
          <a:ln>
            <a:noFill/>
          </a:ln>
        </p:spPr>
      </p:pic>
      <p:sp>
        <p:nvSpPr>
          <p:cNvPr id="423" name="Google Shape;423;p39"/>
          <p:cNvSpPr txBox="1"/>
          <p:nvPr/>
        </p:nvSpPr>
        <p:spPr>
          <a:xfrm>
            <a:off x="3837638" y="4594200"/>
            <a:ext cx="166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After</a:t>
            </a:r>
            <a:r>
              <a:rPr lang="en" sz="1000">
                <a:solidFill>
                  <a:schemeClr val="accent1"/>
                </a:solidFill>
                <a:latin typeface="Chakra Petch SemiBold"/>
                <a:ea typeface="Chakra Petch SemiBold"/>
                <a:cs typeface="Chakra Petch SemiBold"/>
                <a:sym typeface="Chakra Petch SemiBold"/>
              </a:rPr>
              <a:t> Local Smoothing </a:t>
            </a:r>
            <a:endParaRPr sz="1000">
              <a:solidFill>
                <a:schemeClr val="accent1"/>
              </a:solidFill>
              <a:latin typeface="Chakra Petch SemiBold"/>
              <a:ea typeface="Chakra Petch SemiBold"/>
              <a:cs typeface="Chakra Petch SemiBold"/>
              <a:sym typeface="Chakra Petch SemiBold"/>
            </a:endParaRPr>
          </a:p>
        </p:txBody>
      </p:sp>
      <p:sp>
        <p:nvSpPr>
          <p:cNvPr id="424" name="Google Shape;424;p39"/>
          <p:cNvSpPr txBox="1"/>
          <p:nvPr/>
        </p:nvSpPr>
        <p:spPr>
          <a:xfrm>
            <a:off x="6530038" y="4517250"/>
            <a:ext cx="166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Chakra Petch SemiBold"/>
                <a:ea typeface="Chakra Petch SemiBold"/>
                <a:cs typeface="Chakra Petch SemiBold"/>
                <a:sym typeface="Chakra Petch SemiBold"/>
              </a:rPr>
              <a:t>Superimposing the points on</a:t>
            </a:r>
            <a:r>
              <a:rPr lang="en" sz="1000">
                <a:solidFill>
                  <a:schemeClr val="accent1"/>
                </a:solidFill>
                <a:latin typeface="Chakra Petch SemiBold"/>
                <a:ea typeface="Chakra Petch SemiBold"/>
                <a:cs typeface="Chakra Petch SemiBold"/>
                <a:sym typeface="Chakra Petch SemiBold"/>
              </a:rPr>
              <a:t> original x-ray </a:t>
            </a:r>
            <a:endParaRPr sz="1000">
              <a:solidFill>
                <a:schemeClr val="accent1"/>
              </a:solidFill>
              <a:latin typeface="Chakra Petch SemiBold"/>
              <a:ea typeface="Chakra Petch SemiBold"/>
              <a:cs typeface="Chakra Petch SemiBold"/>
              <a:sym typeface="Chakra Petch SemiBold"/>
            </a:endParaRPr>
          </a:p>
        </p:txBody>
      </p:sp>
      <p:cxnSp>
        <p:nvCxnSpPr>
          <p:cNvPr id="425" name="Google Shape;425;p39"/>
          <p:cNvCxnSpPr>
            <a:stCxn id="419" idx="3"/>
            <a:endCxn id="421" idx="1"/>
          </p:cNvCxnSpPr>
          <p:nvPr/>
        </p:nvCxnSpPr>
        <p:spPr>
          <a:xfrm>
            <a:off x="2555408" y="3592805"/>
            <a:ext cx="1079100" cy="0"/>
          </a:xfrm>
          <a:prstGeom prst="straightConnector1">
            <a:avLst/>
          </a:prstGeom>
          <a:noFill/>
          <a:ln cap="flat" cmpd="sng" w="9525">
            <a:solidFill>
              <a:schemeClr val="dk2"/>
            </a:solidFill>
            <a:prstDash val="solid"/>
            <a:round/>
            <a:headEnd len="med" w="med" type="none"/>
            <a:tailEnd len="med" w="med" type="triangle"/>
          </a:ln>
        </p:spPr>
      </p:cxnSp>
      <p:cxnSp>
        <p:nvCxnSpPr>
          <p:cNvPr id="426" name="Google Shape;426;p39"/>
          <p:cNvCxnSpPr>
            <a:stCxn id="421" idx="3"/>
            <a:endCxn id="422" idx="1"/>
          </p:cNvCxnSpPr>
          <p:nvPr/>
        </p:nvCxnSpPr>
        <p:spPr>
          <a:xfrm>
            <a:off x="5501561" y="3592799"/>
            <a:ext cx="1007400" cy="0"/>
          </a:xfrm>
          <a:prstGeom prst="straightConnector1">
            <a:avLst/>
          </a:prstGeom>
          <a:noFill/>
          <a:ln cap="flat" cmpd="sng" w="9525">
            <a:solidFill>
              <a:schemeClr val="dk2"/>
            </a:solidFill>
            <a:prstDash val="solid"/>
            <a:round/>
            <a:headEnd len="med" w="med" type="none"/>
            <a:tailEnd len="med" w="med" type="triangle"/>
          </a:ln>
        </p:spPr>
      </p:cxnSp>
      <p:sp>
        <p:nvSpPr>
          <p:cNvPr id="427" name="Google Shape;427;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431" name="Shape 431"/>
        <p:cNvGrpSpPr/>
        <p:nvPr/>
      </p:nvGrpSpPr>
      <p:grpSpPr>
        <a:xfrm>
          <a:off x="0" y="0"/>
          <a:ext cx="0" cy="0"/>
          <a:chOff x="0" y="0"/>
          <a:chExt cx="0" cy="0"/>
        </a:xfrm>
      </p:grpSpPr>
      <p:sp>
        <p:nvSpPr>
          <p:cNvPr id="432" name="Google Shape;432;p4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Results</a:t>
            </a:r>
            <a:endParaRPr>
              <a:solidFill>
                <a:schemeClr val="dk2"/>
              </a:solidFill>
            </a:endParaRPr>
          </a:p>
        </p:txBody>
      </p:sp>
      <p:sp>
        <p:nvSpPr>
          <p:cNvPr id="433" name="Google Shape;433;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1"/>
          <p:cNvSpPr txBox="1"/>
          <p:nvPr>
            <p:ph type="title"/>
          </p:nvPr>
        </p:nvSpPr>
        <p:spPr>
          <a:xfrm>
            <a:off x="727800" y="5881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Edge Detection</a:t>
            </a:r>
            <a:endParaRPr/>
          </a:p>
        </p:txBody>
      </p:sp>
      <p:sp>
        <p:nvSpPr>
          <p:cNvPr id="439" name="Google Shape;439;p41"/>
          <p:cNvSpPr txBox="1"/>
          <p:nvPr/>
        </p:nvSpPr>
        <p:spPr>
          <a:xfrm>
            <a:off x="4122450" y="2862725"/>
            <a:ext cx="1989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Width = 224</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Interval = 4 </a:t>
            </a:r>
            <a:endParaRPr sz="1300">
              <a:solidFill>
                <a:schemeClr val="accent1"/>
              </a:solidFill>
              <a:latin typeface="Chakra Petch SemiBold"/>
              <a:ea typeface="Chakra Petch SemiBold"/>
              <a:cs typeface="Chakra Petch SemiBold"/>
              <a:sym typeface="Chakra Petch SemiBold"/>
            </a:endParaRPr>
          </a:p>
        </p:txBody>
      </p:sp>
      <p:sp>
        <p:nvSpPr>
          <p:cNvPr id="440" name="Google Shape;440;p41"/>
          <p:cNvSpPr/>
          <p:nvPr/>
        </p:nvSpPr>
        <p:spPr>
          <a:xfrm>
            <a:off x="1108200" y="2728150"/>
            <a:ext cx="2601900" cy="589625"/>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56 points along upper edge</a:t>
            </a:r>
            <a:endParaRPr>
              <a:latin typeface="Chakra Petch SemiBold"/>
              <a:ea typeface="Chakra Petch SemiBold"/>
              <a:cs typeface="Chakra Petch SemiBold"/>
              <a:sym typeface="Chakra Petch SemiBold"/>
            </a:endParaRPr>
          </a:p>
        </p:txBody>
      </p:sp>
      <p:sp>
        <p:nvSpPr>
          <p:cNvPr id="441" name="Google Shape;441;p41"/>
          <p:cNvSpPr/>
          <p:nvPr/>
        </p:nvSpPr>
        <p:spPr>
          <a:xfrm>
            <a:off x="1108200" y="4435700"/>
            <a:ext cx="2601900" cy="589625"/>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56 points along lower edge</a:t>
            </a:r>
            <a:endParaRPr>
              <a:latin typeface="Chakra Petch SemiBold"/>
              <a:ea typeface="Chakra Petch SemiBold"/>
              <a:cs typeface="Chakra Petch SemiBold"/>
              <a:sym typeface="Chakra Petch SemiBold"/>
            </a:endParaRPr>
          </a:p>
        </p:txBody>
      </p:sp>
      <p:sp>
        <p:nvSpPr>
          <p:cNvPr id="442" name="Google Shape;442;p41"/>
          <p:cNvSpPr/>
          <p:nvPr/>
        </p:nvSpPr>
        <p:spPr>
          <a:xfrm>
            <a:off x="1168500" y="3702663"/>
            <a:ext cx="2481300" cy="4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Joint space width</a:t>
            </a:r>
            <a:endParaRPr>
              <a:latin typeface="Chakra Petch SemiBold"/>
              <a:ea typeface="Chakra Petch SemiBold"/>
              <a:cs typeface="Chakra Petch SemiBold"/>
              <a:sym typeface="Chakra Petch SemiBold"/>
            </a:endParaRPr>
          </a:p>
        </p:txBody>
      </p:sp>
      <p:sp>
        <p:nvSpPr>
          <p:cNvPr id="443" name="Google Shape;443;p41"/>
          <p:cNvSpPr/>
          <p:nvPr/>
        </p:nvSpPr>
        <p:spPr>
          <a:xfrm>
            <a:off x="1565950" y="4103850"/>
            <a:ext cx="252900" cy="384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444" name="Google Shape;444;p41"/>
          <p:cNvSpPr/>
          <p:nvPr/>
        </p:nvSpPr>
        <p:spPr>
          <a:xfrm>
            <a:off x="1565950" y="3317775"/>
            <a:ext cx="252900" cy="384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445" name="Google Shape;445;p41"/>
          <p:cNvSpPr/>
          <p:nvPr/>
        </p:nvSpPr>
        <p:spPr>
          <a:xfrm>
            <a:off x="729450" y="2794575"/>
            <a:ext cx="192600" cy="1879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pic>
        <p:nvPicPr>
          <p:cNvPr id="446" name="Google Shape;446;p41"/>
          <p:cNvPicPr preferRelativeResize="0"/>
          <p:nvPr/>
        </p:nvPicPr>
        <p:blipFill>
          <a:blip r:embed="rId3">
            <a:alphaModFix/>
          </a:blip>
          <a:stretch>
            <a:fillRect/>
          </a:stretch>
        </p:blipFill>
        <p:spPr>
          <a:xfrm>
            <a:off x="5506825" y="2578925"/>
            <a:ext cx="3637174" cy="2727875"/>
          </a:xfrm>
          <a:prstGeom prst="rect">
            <a:avLst/>
          </a:prstGeom>
          <a:noFill/>
          <a:ln>
            <a:noFill/>
          </a:ln>
        </p:spPr>
      </p:pic>
      <p:sp>
        <p:nvSpPr>
          <p:cNvPr id="447" name="Google Shape;447;p41"/>
          <p:cNvSpPr/>
          <p:nvPr/>
        </p:nvSpPr>
        <p:spPr>
          <a:xfrm>
            <a:off x="3896258" y="3802238"/>
            <a:ext cx="1887900" cy="57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Region of interest</a:t>
            </a:r>
            <a:endParaRPr>
              <a:latin typeface="Chakra Petch SemiBold"/>
              <a:ea typeface="Chakra Petch SemiBold"/>
              <a:cs typeface="Chakra Petch SemiBold"/>
              <a:sym typeface="Chakra Petch SemiBold"/>
            </a:endParaRPr>
          </a:p>
        </p:txBody>
      </p:sp>
      <p:sp>
        <p:nvSpPr>
          <p:cNvPr id="448" name="Google Shape;448;p41"/>
          <p:cNvSpPr txBox="1"/>
          <p:nvPr/>
        </p:nvSpPr>
        <p:spPr>
          <a:xfrm>
            <a:off x="4326025" y="3541725"/>
            <a:ext cx="78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40 : 70</a:t>
            </a:r>
            <a:endParaRPr sz="1300">
              <a:solidFill>
                <a:schemeClr val="accent1"/>
              </a:solidFill>
              <a:latin typeface="Chakra Petch SemiBold"/>
              <a:ea typeface="Chakra Petch SemiBold"/>
              <a:cs typeface="Chakra Petch SemiBold"/>
              <a:sym typeface="Chakra Petch SemiBold"/>
            </a:endParaRPr>
          </a:p>
        </p:txBody>
      </p:sp>
      <p:sp>
        <p:nvSpPr>
          <p:cNvPr id="449" name="Google Shape;449;p41"/>
          <p:cNvSpPr txBox="1"/>
          <p:nvPr/>
        </p:nvSpPr>
        <p:spPr>
          <a:xfrm>
            <a:off x="4326025" y="4248550"/>
            <a:ext cx="91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155</a:t>
            </a:r>
            <a:r>
              <a:rPr lang="en" sz="1300">
                <a:solidFill>
                  <a:schemeClr val="accent1"/>
                </a:solidFill>
                <a:latin typeface="Chakra Petch SemiBold"/>
                <a:ea typeface="Chakra Petch SemiBold"/>
                <a:cs typeface="Chakra Petch SemiBold"/>
                <a:sym typeface="Chakra Petch SemiBold"/>
              </a:rPr>
              <a:t> : 185</a:t>
            </a:r>
            <a:endParaRPr sz="1300">
              <a:solidFill>
                <a:schemeClr val="accent1"/>
              </a:solidFill>
              <a:latin typeface="Chakra Petch SemiBold"/>
              <a:ea typeface="Chakra Petch SemiBold"/>
              <a:cs typeface="Chakra Petch SemiBold"/>
              <a:sym typeface="Chakra Petch SemiBold"/>
            </a:endParaRPr>
          </a:p>
        </p:txBody>
      </p:sp>
      <p:sp>
        <p:nvSpPr>
          <p:cNvPr id="450" name="Google Shape;450;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1" name="Google Shape;451;p41"/>
          <p:cNvPicPr preferRelativeResize="0"/>
          <p:nvPr/>
        </p:nvPicPr>
        <p:blipFill>
          <a:blip r:embed="rId4">
            <a:alphaModFix/>
          </a:blip>
          <a:stretch>
            <a:fillRect/>
          </a:stretch>
        </p:blipFill>
        <p:spPr>
          <a:xfrm>
            <a:off x="2285650" y="1069425"/>
            <a:ext cx="2141800" cy="1606339"/>
          </a:xfrm>
          <a:prstGeom prst="rect">
            <a:avLst/>
          </a:prstGeom>
          <a:noFill/>
          <a:ln>
            <a:noFill/>
          </a:ln>
        </p:spPr>
      </p:pic>
      <p:sp>
        <p:nvSpPr>
          <p:cNvPr id="452" name="Google Shape;452;p41"/>
          <p:cNvSpPr/>
          <p:nvPr/>
        </p:nvSpPr>
        <p:spPr>
          <a:xfrm>
            <a:off x="4122450" y="1583550"/>
            <a:ext cx="1490700" cy="53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superimpose</a:t>
            </a:r>
            <a:endParaRPr>
              <a:latin typeface="Chakra Petch SemiBold"/>
              <a:ea typeface="Chakra Petch SemiBold"/>
              <a:cs typeface="Chakra Petch SemiBold"/>
              <a:sym typeface="Chakra Petch SemiBold"/>
            </a:endParaRPr>
          </a:p>
        </p:txBody>
      </p:sp>
      <p:pic>
        <p:nvPicPr>
          <p:cNvPr id="453" name="Google Shape;453;p41"/>
          <p:cNvPicPr preferRelativeResize="0"/>
          <p:nvPr/>
        </p:nvPicPr>
        <p:blipFill>
          <a:blip r:embed="rId5">
            <a:alphaModFix/>
          </a:blip>
          <a:stretch>
            <a:fillRect/>
          </a:stretch>
        </p:blipFill>
        <p:spPr>
          <a:xfrm>
            <a:off x="5687525" y="972575"/>
            <a:ext cx="2141800" cy="1606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nvSpPr>
        <p:spPr>
          <a:xfrm>
            <a:off x="812900" y="1461600"/>
            <a:ext cx="78498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1"/>
              </a:buClr>
              <a:buSzPts val="1500"/>
              <a:buFont typeface="Chakra Petch SemiBold"/>
              <a:buChar char="●"/>
            </a:pPr>
            <a:r>
              <a:rPr lang="en" sz="1500">
                <a:solidFill>
                  <a:schemeClr val="accent1"/>
                </a:solidFill>
                <a:latin typeface="Chakra Petch SemiBold"/>
                <a:ea typeface="Chakra Petch SemiBold"/>
                <a:cs typeface="Chakra Petch SemiBold"/>
                <a:sym typeface="Chakra Petch SemiBold"/>
              </a:rPr>
              <a:t>Knee osteoarthritis (OA) is a degenerative joint disease that affects the cartilage and bones within the knee joint, leading to pain, stiffness, and decreased mobility.</a:t>
            </a:r>
            <a:endParaRPr sz="15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t/>
            </a:r>
            <a:endParaRPr sz="1500">
              <a:solidFill>
                <a:schemeClr val="accent1"/>
              </a:solidFill>
              <a:latin typeface="Chakra Petch SemiBold"/>
              <a:ea typeface="Chakra Petch SemiBold"/>
              <a:cs typeface="Chakra Petch SemiBold"/>
              <a:sym typeface="Chakra Petch SemiBold"/>
            </a:endParaRPr>
          </a:p>
          <a:p>
            <a:pPr indent="-323850" lvl="0" marL="457200" rtl="0" algn="l">
              <a:spcBef>
                <a:spcPts val="0"/>
              </a:spcBef>
              <a:spcAft>
                <a:spcPts val="0"/>
              </a:spcAft>
              <a:buClr>
                <a:schemeClr val="accent1"/>
              </a:buClr>
              <a:buSzPts val="1500"/>
              <a:buFont typeface="Chakra Petch SemiBold"/>
              <a:buChar char="●"/>
            </a:pPr>
            <a:r>
              <a:rPr lang="en" sz="1500">
                <a:solidFill>
                  <a:schemeClr val="accent1"/>
                </a:solidFill>
                <a:latin typeface="Chakra Petch SemiBold"/>
                <a:ea typeface="Chakra Petch SemiBold"/>
                <a:cs typeface="Chakra Petch SemiBold"/>
                <a:sym typeface="Chakra Petch SemiBold"/>
              </a:rPr>
              <a:t>One of the most common causes of disability in adults.​</a:t>
            </a:r>
            <a:endParaRPr sz="1500">
              <a:solidFill>
                <a:schemeClr val="accent1"/>
              </a:solidFill>
              <a:latin typeface="Chakra Petch SemiBold"/>
              <a:ea typeface="Chakra Petch SemiBold"/>
              <a:cs typeface="Chakra Petch SemiBold"/>
              <a:sym typeface="Chakra Petch SemiBold"/>
            </a:endParaRPr>
          </a:p>
        </p:txBody>
      </p:sp>
      <p:sp>
        <p:nvSpPr>
          <p:cNvPr id="105" name="Google Shape;105;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5"/>
          <p:cNvPicPr preferRelativeResize="0"/>
          <p:nvPr/>
        </p:nvPicPr>
        <p:blipFill>
          <a:blip r:embed="rId3">
            <a:alphaModFix/>
          </a:blip>
          <a:stretch>
            <a:fillRect/>
          </a:stretch>
        </p:blipFill>
        <p:spPr>
          <a:xfrm>
            <a:off x="3313813" y="3049350"/>
            <a:ext cx="2847975" cy="1600200"/>
          </a:xfrm>
          <a:prstGeom prst="rect">
            <a:avLst/>
          </a:prstGeom>
          <a:noFill/>
          <a:ln>
            <a:noFill/>
          </a:ln>
        </p:spPr>
      </p:pic>
      <p:sp>
        <p:nvSpPr>
          <p:cNvPr id="107" name="Google Shape;107;p15"/>
          <p:cNvSpPr txBox="1"/>
          <p:nvPr>
            <p:ph type="title"/>
          </p:nvPr>
        </p:nvSpPr>
        <p:spPr>
          <a:xfrm>
            <a:off x="729450" y="573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Definition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2"/>
          <p:cNvSpPr txBox="1"/>
          <p:nvPr>
            <p:ph type="title"/>
          </p:nvPr>
        </p:nvSpPr>
        <p:spPr>
          <a:xfrm>
            <a:off x="727800" y="6320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Edge Detection (Contd.)</a:t>
            </a:r>
            <a:endParaRPr/>
          </a:p>
        </p:txBody>
      </p:sp>
      <p:pic>
        <p:nvPicPr>
          <p:cNvPr id="459" name="Google Shape;459;p42"/>
          <p:cNvPicPr preferRelativeResize="0"/>
          <p:nvPr/>
        </p:nvPicPr>
        <p:blipFill>
          <a:blip r:embed="rId3">
            <a:alphaModFix/>
          </a:blip>
          <a:stretch>
            <a:fillRect/>
          </a:stretch>
        </p:blipFill>
        <p:spPr>
          <a:xfrm>
            <a:off x="1260600" y="1608775"/>
            <a:ext cx="7514800" cy="2984850"/>
          </a:xfrm>
          <a:prstGeom prst="rect">
            <a:avLst/>
          </a:prstGeom>
          <a:noFill/>
          <a:ln>
            <a:noFill/>
          </a:ln>
        </p:spPr>
      </p:pic>
      <p:sp>
        <p:nvSpPr>
          <p:cNvPr id="460" name="Google Shape;460;p42"/>
          <p:cNvSpPr txBox="1"/>
          <p:nvPr/>
        </p:nvSpPr>
        <p:spPr>
          <a:xfrm>
            <a:off x="727800" y="2071850"/>
            <a:ext cx="4698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U</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P</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P</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E</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R</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E</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D</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G</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E</a:t>
            </a:r>
            <a:endParaRPr sz="1300">
              <a:solidFill>
                <a:schemeClr val="accent1"/>
              </a:solidFill>
              <a:latin typeface="Chakra Petch SemiBold"/>
              <a:ea typeface="Chakra Petch SemiBold"/>
              <a:cs typeface="Chakra Petch SemiBold"/>
              <a:sym typeface="Chakra Petch SemiBold"/>
            </a:endParaRPr>
          </a:p>
        </p:txBody>
      </p:sp>
      <p:sp>
        <p:nvSpPr>
          <p:cNvPr id="461" name="Google Shape;461;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3"/>
          <p:cNvSpPr txBox="1"/>
          <p:nvPr>
            <p:ph type="title"/>
          </p:nvPr>
        </p:nvSpPr>
        <p:spPr>
          <a:xfrm>
            <a:off x="789675" y="5597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Edge Detection (Contd.)</a:t>
            </a:r>
            <a:endParaRPr/>
          </a:p>
        </p:txBody>
      </p:sp>
      <p:pic>
        <p:nvPicPr>
          <p:cNvPr id="467" name="Google Shape;467;p43"/>
          <p:cNvPicPr preferRelativeResize="0"/>
          <p:nvPr/>
        </p:nvPicPr>
        <p:blipFill rotWithShape="1">
          <a:blip r:embed="rId3">
            <a:alphaModFix/>
          </a:blip>
          <a:srcRect b="0" l="4537" r="4537" t="0"/>
          <a:stretch/>
        </p:blipFill>
        <p:spPr>
          <a:xfrm>
            <a:off x="1180500" y="1656975"/>
            <a:ext cx="7514799" cy="2984850"/>
          </a:xfrm>
          <a:prstGeom prst="rect">
            <a:avLst/>
          </a:prstGeom>
          <a:noFill/>
          <a:ln>
            <a:noFill/>
          </a:ln>
        </p:spPr>
      </p:pic>
      <p:sp>
        <p:nvSpPr>
          <p:cNvPr id="468" name="Google Shape;468;p43"/>
          <p:cNvSpPr txBox="1"/>
          <p:nvPr/>
        </p:nvSpPr>
        <p:spPr>
          <a:xfrm>
            <a:off x="614350" y="1927325"/>
            <a:ext cx="4698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L</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0</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W</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E</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R</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E</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D</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G</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E</a:t>
            </a:r>
            <a:endParaRPr sz="1300">
              <a:solidFill>
                <a:schemeClr val="accent1"/>
              </a:solidFill>
              <a:latin typeface="Chakra Petch SemiBold"/>
              <a:ea typeface="Chakra Petch SemiBold"/>
              <a:cs typeface="Chakra Petch SemiBold"/>
              <a:sym typeface="Chakra Petch SemiBold"/>
            </a:endParaRPr>
          </a:p>
        </p:txBody>
      </p:sp>
      <p:sp>
        <p:nvSpPr>
          <p:cNvPr id="469" name="Google Shape;469;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4"/>
          <p:cNvSpPr txBox="1"/>
          <p:nvPr>
            <p:ph type="title"/>
          </p:nvPr>
        </p:nvSpPr>
        <p:spPr>
          <a:xfrm>
            <a:off x="729450" y="5959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Joint Space Width per Image</a:t>
            </a:r>
            <a:endParaRPr/>
          </a:p>
        </p:txBody>
      </p:sp>
      <p:pic>
        <p:nvPicPr>
          <p:cNvPr id="475" name="Google Shape;475;p44"/>
          <p:cNvPicPr preferRelativeResize="0"/>
          <p:nvPr/>
        </p:nvPicPr>
        <p:blipFill>
          <a:blip r:embed="rId3">
            <a:alphaModFix/>
          </a:blip>
          <a:stretch>
            <a:fillRect/>
          </a:stretch>
        </p:blipFill>
        <p:spPr>
          <a:xfrm>
            <a:off x="729450" y="2343350"/>
            <a:ext cx="7853801" cy="1693650"/>
          </a:xfrm>
          <a:prstGeom prst="rect">
            <a:avLst/>
          </a:prstGeom>
          <a:noFill/>
          <a:ln>
            <a:noFill/>
          </a:ln>
        </p:spPr>
      </p:pic>
      <p:sp>
        <p:nvSpPr>
          <p:cNvPr id="476" name="Google Shape;476;p44"/>
          <p:cNvSpPr txBox="1"/>
          <p:nvPr/>
        </p:nvSpPr>
        <p:spPr>
          <a:xfrm>
            <a:off x="3023475" y="1906150"/>
            <a:ext cx="3083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CORRESPONDING POINT DISTANCES</a:t>
            </a:r>
            <a:endParaRPr sz="1300">
              <a:solidFill>
                <a:schemeClr val="accent1"/>
              </a:solidFill>
              <a:latin typeface="Chakra Petch SemiBold"/>
              <a:ea typeface="Chakra Petch SemiBold"/>
              <a:cs typeface="Chakra Petch SemiBold"/>
              <a:sym typeface="Chakra Petch SemiBold"/>
            </a:endParaRPr>
          </a:p>
        </p:txBody>
      </p:sp>
      <p:cxnSp>
        <p:nvCxnSpPr>
          <p:cNvPr id="477" name="Google Shape;477;p44"/>
          <p:cNvCxnSpPr/>
          <p:nvPr/>
        </p:nvCxnSpPr>
        <p:spPr>
          <a:xfrm flipH="1">
            <a:off x="2336950" y="2493450"/>
            <a:ext cx="24000" cy="1542000"/>
          </a:xfrm>
          <a:prstGeom prst="straightConnector1">
            <a:avLst/>
          </a:prstGeom>
          <a:noFill/>
          <a:ln cap="flat" cmpd="sng" w="9525">
            <a:solidFill>
              <a:srgbClr val="FF0000"/>
            </a:solidFill>
            <a:prstDash val="solid"/>
            <a:round/>
            <a:headEnd len="med" w="med" type="none"/>
            <a:tailEnd len="med" w="med" type="none"/>
          </a:ln>
        </p:spPr>
      </p:cxnSp>
      <p:cxnSp>
        <p:nvCxnSpPr>
          <p:cNvPr id="478" name="Google Shape;478;p44"/>
          <p:cNvCxnSpPr/>
          <p:nvPr/>
        </p:nvCxnSpPr>
        <p:spPr>
          <a:xfrm flipH="1">
            <a:off x="3814375" y="2493450"/>
            <a:ext cx="24000" cy="1542000"/>
          </a:xfrm>
          <a:prstGeom prst="straightConnector1">
            <a:avLst/>
          </a:prstGeom>
          <a:noFill/>
          <a:ln cap="flat" cmpd="sng" w="9525">
            <a:solidFill>
              <a:srgbClr val="FF0000"/>
            </a:solidFill>
            <a:prstDash val="solid"/>
            <a:round/>
            <a:headEnd len="med" w="med" type="none"/>
            <a:tailEnd len="med" w="med" type="none"/>
          </a:ln>
        </p:spPr>
      </p:cxnSp>
      <p:cxnSp>
        <p:nvCxnSpPr>
          <p:cNvPr id="479" name="Google Shape;479;p44"/>
          <p:cNvCxnSpPr/>
          <p:nvPr/>
        </p:nvCxnSpPr>
        <p:spPr>
          <a:xfrm flipH="1">
            <a:off x="6484325" y="2493450"/>
            <a:ext cx="24000" cy="1542000"/>
          </a:xfrm>
          <a:prstGeom prst="straightConnector1">
            <a:avLst/>
          </a:prstGeom>
          <a:noFill/>
          <a:ln cap="flat" cmpd="sng" w="9525">
            <a:solidFill>
              <a:srgbClr val="FF0000"/>
            </a:solidFill>
            <a:prstDash val="solid"/>
            <a:round/>
            <a:headEnd len="med" w="med" type="none"/>
            <a:tailEnd len="med" w="med" type="none"/>
          </a:ln>
        </p:spPr>
      </p:cxnSp>
      <p:cxnSp>
        <p:nvCxnSpPr>
          <p:cNvPr id="480" name="Google Shape;480;p44"/>
          <p:cNvCxnSpPr/>
          <p:nvPr/>
        </p:nvCxnSpPr>
        <p:spPr>
          <a:xfrm flipH="1">
            <a:off x="7949675" y="2493450"/>
            <a:ext cx="24000" cy="1542000"/>
          </a:xfrm>
          <a:prstGeom prst="straightConnector1">
            <a:avLst/>
          </a:prstGeom>
          <a:noFill/>
          <a:ln cap="flat" cmpd="sng" w="9525">
            <a:solidFill>
              <a:srgbClr val="FF0000"/>
            </a:solidFill>
            <a:prstDash val="solid"/>
            <a:round/>
            <a:headEnd len="med" w="med" type="none"/>
            <a:tailEnd len="med" w="med" type="none"/>
          </a:ln>
        </p:spPr>
      </p:cxnSp>
      <p:sp>
        <p:nvSpPr>
          <p:cNvPr id="481" name="Google Shape;481;p44"/>
          <p:cNvSpPr txBox="1"/>
          <p:nvPr/>
        </p:nvSpPr>
        <p:spPr>
          <a:xfrm>
            <a:off x="2360950" y="4237850"/>
            <a:ext cx="1505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Chakra Petch SemiBold"/>
              <a:ea typeface="Chakra Petch SemiBold"/>
              <a:cs typeface="Chakra Petch SemiBold"/>
              <a:sym typeface="Chakra Petch SemiBold"/>
            </a:endParaRPr>
          </a:p>
        </p:txBody>
      </p:sp>
      <p:sp>
        <p:nvSpPr>
          <p:cNvPr id="482" name="Google Shape;482;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3" name="Google Shape;483;p44"/>
          <p:cNvSpPr/>
          <p:nvPr/>
        </p:nvSpPr>
        <p:spPr>
          <a:xfrm>
            <a:off x="2011643" y="4237857"/>
            <a:ext cx="2071775" cy="545075"/>
          </a:xfrm>
          <a:custGeom>
            <a:rect b="b" l="l" r="r" t="t"/>
            <a:pathLst>
              <a:path extrusionOk="0" h="21803" w="82871">
                <a:moveTo>
                  <a:pt x="6744" y="2761"/>
                </a:moveTo>
                <a:cubicBezTo>
                  <a:pt x="17184" y="-210"/>
                  <a:pt x="61191" y="-1014"/>
                  <a:pt x="72755" y="1797"/>
                </a:cubicBezTo>
                <a:cubicBezTo>
                  <a:pt x="84319" y="4608"/>
                  <a:pt x="86567" y="16654"/>
                  <a:pt x="76127" y="19625"/>
                </a:cubicBezTo>
                <a:cubicBezTo>
                  <a:pt x="65687" y="22596"/>
                  <a:pt x="21681" y="22436"/>
                  <a:pt x="10117" y="19625"/>
                </a:cubicBezTo>
                <a:cubicBezTo>
                  <a:pt x="-1447" y="16814"/>
                  <a:pt x="-3696" y="5732"/>
                  <a:pt x="6744" y="2761"/>
                </a:cubicBezTo>
                <a:close/>
              </a:path>
            </a:pathLst>
          </a:custGeom>
          <a:solidFill>
            <a:schemeClr val="lt2"/>
          </a:solidFill>
          <a:ln cap="flat" cmpd="sng" w="9525">
            <a:solidFill>
              <a:schemeClr val="dk2"/>
            </a:solidFill>
            <a:prstDash val="solid"/>
            <a:round/>
            <a:headEnd len="med" w="med" type="none"/>
            <a:tailEnd len="med" w="med" type="none"/>
          </a:ln>
        </p:spPr>
      </p:sp>
      <p:sp>
        <p:nvSpPr>
          <p:cNvPr id="484" name="Google Shape;484;p44"/>
          <p:cNvSpPr txBox="1"/>
          <p:nvPr/>
        </p:nvSpPr>
        <p:spPr>
          <a:xfrm>
            <a:off x="2360938" y="4317925"/>
            <a:ext cx="159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00"/>
                </a:solidFill>
                <a:latin typeface="Chakra Petch SemiBold"/>
                <a:ea typeface="Chakra Petch SemiBold"/>
                <a:cs typeface="Chakra Petch SemiBold"/>
                <a:sym typeface="Chakra Petch SemiBold"/>
              </a:rPr>
              <a:t>LEFT ROI [10:17]</a:t>
            </a:r>
            <a:endParaRPr sz="1300">
              <a:solidFill>
                <a:srgbClr val="FF0000"/>
              </a:solidFill>
              <a:latin typeface="Chakra Petch SemiBold"/>
              <a:ea typeface="Chakra Petch SemiBold"/>
              <a:cs typeface="Chakra Petch SemiBold"/>
              <a:sym typeface="Chakra Petch SemiBold"/>
            </a:endParaRPr>
          </a:p>
        </p:txBody>
      </p:sp>
      <p:sp>
        <p:nvSpPr>
          <p:cNvPr id="485" name="Google Shape;485;p44"/>
          <p:cNvSpPr/>
          <p:nvPr/>
        </p:nvSpPr>
        <p:spPr>
          <a:xfrm>
            <a:off x="6211368" y="4317932"/>
            <a:ext cx="2071775" cy="545075"/>
          </a:xfrm>
          <a:custGeom>
            <a:rect b="b" l="l" r="r" t="t"/>
            <a:pathLst>
              <a:path extrusionOk="0" h="21803" w="82871">
                <a:moveTo>
                  <a:pt x="6744" y="2761"/>
                </a:moveTo>
                <a:cubicBezTo>
                  <a:pt x="17184" y="-210"/>
                  <a:pt x="61191" y="-1014"/>
                  <a:pt x="72755" y="1797"/>
                </a:cubicBezTo>
                <a:cubicBezTo>
                  <a:pt x="84319" y="4608"/>
                  <a:pt x="86567" y="16654"/>
                  <a:pt x="76127" y="19625"/>
                </a:cubicBezTo>
                <a:cubicBezTo>
                  <a:pt x="65687" y="22596"/>
                  <a:pt x="21681" y="22436"/>
                  <a:pt x="10117" y="19625"/>
                </a:cubicBezTo>
                <a:cubicBezTo>
                  <a:pt x="-1447" y="16814"/>
                  <a:pt x="-3696" y="5732"/>
                  <a:pt x="6744" y="2761"/>
                </a:cubicBezTo>
                <a:close/>
              </a:path>
            </a:pathLst>
          </a:custGeom>
          <a:solidFill>
            <a:schemeClr val="lt2"/>
          </a:solidFill>
          <a:ln cap="flat" cmpd="sng" w="9525">
            <a:solidFill>
              <a:schemeClr val="dk2"/>
            </a:solidFill>
            <a:prstDash val="solid"/>
            <a:round/>
            <a:headEnd len="med" w="med" type="none"/>
            <a:tailEnd len="med" w="med" type="none"/>
          </a:ln>
        </p:spPr>
      </p:sp>
      <p:sp>
        <p:nvSpPr>
          <p:cNvPr id="486" name="Google Shape;486;p44"/>
          <p:cNvSpPr txBox="1"/>
          <p:nvPr/>
        </p:nvSpPr>
        <p:spPr>
          <a:xfrm>
            <a:off x="6448350" y="4398013"/>
            <a:ext cx="159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00"/>
                </a:solidFill>
                <a:latin typeface="Chakra Petch SemiBold"/>
                <a:ea typeface="Chakra Petch SemiBold"/>
                <a:cs typeface="Chakra Petch SemiBold"/>
                <a:sym typeface="Chakra Petch SemiBold"/>
              </a:rPr>
              <a:t>RIGHT</a:t>
            </a:r>
            <a:r>
              <a:rPr lang="en" sz="1300">
                <a:solidFill>
                  <a:srgbClr val="FF0000"/>
                </a:solidFill>
                <a:latin typeface="Chakra Petch SemiBold"/>
                <a:ea typeface="Chakra Petch SemiBold"/>
                <a:cs typeface="Chakra Petch SemiBold"/>
                <a:sym typeface="Chakra Petch SemiBold"/>
              </a:rPr>
              <a:t> ROI [39:46]</a:t>
            </a:r>
            <a:endParaRPr sz="1300">
              <a:solidFill>
                <a:srgbClr val="FF0000"/>
              </a:solidFill>
              <a:latin typeface="Chakra Petch SemiBold"/>
              <a:ea typeface="Chakra Petch SemiBold"/>
              <a:cs typeface="Chakra Petch SemiBold"/>
              <a:sym typeface="Chakra Petch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5"/>
          <p:cNvSpPr txBox="1"/>
          <p:nvPr>
            <p:ph type="title"/>
          </p:nvPr>
        </p:nvSpPr>
        <p:spPr>
          <a:xfrm>
            <a:off x="727800" y="6320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a:t>
            </a:r>
            <a:r>
              <a:rPr lang="en"/>
              <a:t>Joint Space Width per Image (Contd.)</a:t>
            </a:r>
            <a:endParaRPr/>
          </a:p>
        </p:txBody>
      </p:sp>
      <p:pic>
        <p:nvPicPr>
          <p:cNvPr id="492" name="Google Shape;492;p45"/>
          <p:cNvPicPr preferRelativeResize="0"/>
          <p:nvPr/>
        </p:nvPicPr>
        <p:blipFill>
          <a:blip r:embed="rId3">
            <a:alphaModFix/>
          </a:blip>
          <a:stretch>
            <a:fillRect/>
          </a:stretch>
        </p:blipFill>
        <p:spPr>
          <a:xfrm>
            <a:off x="1007650" y="1741250"/>
            <a:ext cx="2208550" cy="2710200"/>
          </a:xfrm>
          <a:prstGeom prst="rect">
            <a:avLst/>
          </a:prstGeom>
          <a:noFill/>
          <a:ln>
            <a:noFill/>
          </a:ln>
        </p:spPr>
      </p:pic>
      <p:sp>
        <p:nvSpPr>
          <p:cNvPr id="493" name="Google Shape;493;p45"/>
          <p:cNvSpPr txBox="1"/>
          <p:nvPr/>
        </p:nvSpPr>
        <p:spPr>
          <a:xfrm>
            <a:off x="1108175" y="4591800"/>
            <a:ext cx="116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Chakra Petch SemiBold"/>
                <a:ea typeface="Chakra Petch SemiBold"/>
                <a:cs typeface="Chakra Petch SemiBold"/>
                <a:sym typeface="Chakra Petch SemiBold"/>
              </a:rPr>
              <a:t>ROI GAPS : 0</a:t>
            </a:r>
            <a:endParaRPr sz="1100">
              <a:solidFill>
                <a:schemeClr val="accent1"/>
              </a:solidFill>
              <a:latin typeface="Chakra Petch SemiBold"/>
              <a:ea typeface="Chakra Petch SemiBold"/>
              <a:cs typeface="Chakra Petch SemiBold"/>
              <a:sym typeface="Chakra Petch SemiBold"/>
            </a:endParaRPr>
          </a:p>
        </p:txBody>
      </p:sp>
      <p:pic>
        <p:nvPicPr>
          <p:cNvPr id="494" name="Google Shape;494;p45"/>
          <p:cNvPicPr preferRelativeResize="0"/>
          <p:nvPr/>
        </p:nvPicPr>
        <p:blipFill>
          <a:blip r:embed="rId4">
            <a:alphaModFix/>
          </a:blip>
          <a:stretch>
            <a:fillRect/>
          </a:stretch>
        </p:blipFill>
        <p:spPr>
          <a:xfrm>
            <a:off x="3416775" y="1757738"/>
            <a:ext cx="2208550" cy="2677222"/>
          </a:xfrm>
          <a:prstGeom prst="rect">
            <a:avLst/>
          </a:prstGeom>
          <a:noFill/>
          <a:ln>
            <a:noFill/>
          </a:ln>
        </p:spPr>
      </p:pic>
      <p:sp>
        <p:nvSpPr>
          <p:cNvPr id="495" name="Google Shape;495;p45"/>
          <p:cNvSpPr txBox="1"/>
          <p:nvPr/>
        </p:nvSpPr>
        <p:spPr>
          <a:xfrm>
            <a:off x="3539313" y="4591800"/>
            <a:ext cx="116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Chakra Petch SemiBold"/>
                <a:ea typeface="Chakra Petch SemiBold"/>
                <a:cs typeface="Chakra Petch SemiBold"/>
                <a:sym typeface="Chakra Petch SemiBold"/>
              </a:rPr>
              <a:t>ROI GAPS : 2</a:t>
            </a:r>
            <a:endParaRPr sz="1100">
              <a:solidFill>
                <a:schemeClr val="accent1"/>
              </a:solidFill>
              <a:latin typeface="Chakra Petch SemiBold"/>
              <a:ea typeface="Chakra Petch SemiBold"/>
              <a:cs typeface="Chakra Petch SemiBold"/>
              <a:sym typeface="Chakra Petch SemiBold"/>
            </a:endParaRPr>
          </a:p>
        </p:txBody>
      </p:sp>
      <p:pic>
        <p:nvPicPr>
          <p:cNvPr id="496" name="Google Shape;496;p45"/>
          <p:cNvPicPr preferRelativeResize="0"/>
          <p:nvPr/>
        </p:nvPicPr>
        <p:blipFill>
          <a:blip r:embed="rId5">
            <a:alphaModFix/>
          </a:blip>
          <a:stretch>
            <a:fillRect/>
          </a:stretch>
        </p:blipFill>
        <p:spPr>
          <a:xfrm>
            <a:off x="5946350" y="1741250"/>
            <a:ext cx="1938225" cy="2710200"/>
          </a:xfrm>
          <a:prstGeom prst="rect">
            <a:avLst/>
          </a:prstGeom>
          <a:noFill/>
          <a:ln>
            <a:noFill/>
          </a:ln>
        </p:spPr>
      </p:pic>
      <p:sp>
        <p:nvSpPr>
          <p:cNvPr id="497" name="Google Shape;497;p45"/>
          <p:cNvSpPr txBox="1"/>
          <p:nvPr/>
        </p:nvSpPr>
        <p:spPr>
          <a:xfrm>
            <a:off x="6267425" y="4591800"/>
            <a:ext cx="116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Chakra Petch SemiBold"/>
                <a:ea typeface="Chakra Petch SemiBold"/>
                <a:cs typeface="Chakra Petch SemiBold"/>
                <a:sym typeface="Chakra Petch SemiBold"/>
              </a:rPr>
              <a:t>ROI GAPS : 4</a:t>
            </a:r>
            <a:endParaRPr sz="1100">
              <a:solidFill>
                <a:schemeClr val="accent1"/>
              </a:solidFill>
              <a:latin typeface="Chakra Petch SemiBold"/>
              <a:ea typeface="Chakra Petch SemiBold"/>
              <a:cs typeface="Chakra Petch SemiBold"/>
              <a:sym typeface="Chakra Petch SemiBold"/>
            </a:endParaRPr>
          </a:p>
        </p:txBody>
      </p:sp>
      <p:sp>
        <p:nvSpPr>
          <p:cNvPr id="498" name="Google Shape;498;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45"/>
          <p:cNvSpPr/>
          <p:nvPr/>
        </p:nvSpPr>
        <p:spPr>
          <a:xfrm>
            <a:off x="1879125" y="2089925"/>
            <a:ext cx="602400" cy="283200"/>
          </a:xfrm>
          <a:prstGeom prst="roundRect">
            <a:avLst>
              <a:gd fmla="val 16667" name="adj"/>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500" name="Google Shape;500;p45"/>
          <p:cNvSpPr/>
          <p:nvPr/>
        </p:nvSpPr>
        <p:spPr>
          <a:xfrm>
            <a:off x="4219850" y="2880750"/>
            <a:ext cx="602400" cy="283200"/>
          </a:xfrm>
          <a:prstGeom prst="roundRect">
            <a:avLst>
              <a:gd fmla="val 16667" name="adj"/>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501" name="Google Shape;501;p45"/>
          <p:cNvSpPr/>
          <p:nvPr/>
        </p:nvSpPr>
        <p:spPr>
          <a:xfrm>
            <a:off x="7038350" y="1900850"/>
            <a:ext cx="602400" cy="283200"/>
          </a:xfrm>
          <a:prstGeom prst="roundRect">
            <a:avLst>
              <a:gd fmla="val 16667" name="adj"/>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6"/>
          <p:cNvSpPr txBox="1"/>
          <p:nvPr>
            <p:ph type="title"/>
          </p:nvPr>
        </p:nvSpPr>
        <p:spPr>
          <a:xfrm>
            <a:off x="727800" y="5718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Distribution Plots per Grade </a:t>
            </a:r>
            <a:endParaRPr/>
          </a:p>
        </p:txBody>
      </p:sp>
      <p:pic>
        <p:nvPicPr>
          <p:cNvPr id="507" name="Google Shape;507;p46"/>
          <p:cNvPicPr preferRelativeResize="0"/>
          <p:nvPr/>
        </p:nvPicPr>
        <p:blipFill>
          <a:blip r:embed="rId3">
            <a:alphaModFix/>
          </a:blip>
          <a:stretch>
            <a:fillRect/>
          </a:stretch>
        </p:blipFill>
        <p:spPr>
          <a:xfrm>
            <a:off x="646300" y="1338350"/>
            <a:ext cx="2625100" cy="1968825"/>
          </a:xfrm>
          <a:prstGeom prst="rect">
            <a:avLst/>
          </a:prstGeom>
          <a:noFill/>
          <a:ln>
            <a:noFill/>
          </a:ln>
        </p:spPr>
      </p:pic>
      <p:pic>
        <p:nvPicPr>
          <p:cNvPr id="508" name="Google Shape;508;p46"/>
          <p:cNvPicPr preferRelativeResize="0"/>
          <p:nvPr/>
        </p:nvPicPr>
        <p:blipFill>
          <a:blip r:embed="rId4">
            <a:alphaModFix/>
          </a:blip>
          <a:stretch>
            <a:fillRect/>
          </a:stretch>
        </p:blipFill>
        <p:spPr>
          <a:xfrm>
            <a:off x="594200" y="3096532"/>
            <a:ext cx="2729300" cy="2046968"/>
          </a:xfrm>
          <a:prstGeom prst="rect">
            <a:avLst/>
          </a:prstGeom>
          <a:noFill/>
          <a:ln>
            <a:noFill/>
          </a:ln>
        </p:spPr>
      </p:pic>
      <p:pic>
        <p:nvPicPr>
          <p:cNvPr id="509" name="Google Shape;509;p46"/>
          <p:cNvPicPr preferRelativeResize="0"/>
          <p:nvPr/>
        </p:nvPicPr>
        <p:blipFill>
          <a:blip r:embed="rId5">
            <a:alphaModFix/>
          </a:blip>
          <a:stretch>
            <a:fillRect/>
          </a:stretch>
        </p:blipFill>
        <p:spPr>
          <a:xfrm>
            <a:off x="4066075" y="1987550"/>
            <a:ext cx="4897251" cy="2601875"/>
          </a:xfrm>
          <a:prstGeom prst="rect">
            <a:avLst/>
          </a:prstGeom>
          <a:noFill/>
          <a:ln>
            <a:noFill/>
          </a:ln>
        </p:spPr>
      </p:pic>
      <p:sp>
        <p:nvSpPr>
          <p:cNvPr id="510" name="Google Shape;510;p46"/>
          <p:cNvSpPr txBox="1"/>
          <p:nvPr/>
        </p:nvSpPr>
        <p:spPr>
          <a:xfrm>
            <a:off x="4252150" y="1331738"/>
            <a:ext cx="113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Chakra Petch"/>
                <a:ea typeface="Chakra Petch"/>
                <a:cs typeface="Chakra Petch"/>
                <a:sym typeface="Chakra Petch"/>
              </a:rPr>
              <a:t>Grade 0</a:t>
            </a:r>
            <a:endParaRPr b="1" sz="1600">
              <a:solidFill>
                <a:schemeClr val="accent1"/>
              </a:solidFill>
              <a:latin typeface="Chakra Petch"/>
              <a:ea typeface="Chakra Petch"/>
              <a:cs typeface="Chakra Petch"/>
              <a:sym typeface="Chakra Petch"/>
            </a:endParaRPr>
          </a:p>
        </p:txBody>
      </p:sp>
      <p:sp>
        <p:nvSpPr>
          <p:cNvPr id="511" name="Google Shape;511;p46"/>
          <p:cNvSpPr/>
          <p:nvPr/>
        </p:nvSpPr>
        <p:spPr>
          <a:xfrm>
            <a:off x="3090250" y="3030200"/>
            <a:ext cx="915600" cy="33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512" name="Google Shape;512;p46"/>
          <p:cNvSpPr txBox="1"/>
          <p:nvPr/>
        </p:nvSpPr>
        <p:spPr>
          <a:xfrm>
            <a:off x="3090250" y="3420950"/>
            <a:ext cx="115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Denoising</a:t>
            </a:r>
            <a:endParaRPr sz="1300">
              <a:solidFill>
                <a:schemeClr val="accent1"/>
              </a:solidFill>
              <a:latin typeface="Chakra Petch SemiBold"/>
              <a:ea typeface="Chakra Petch SemiBold"/>
              <a:cs typeface="Chakra Petch SemiBold"/>
              <a:sym typeface="Chakra Petch SemiBold"/>
            </a:endParaRPr>
          </a:p>
        </p:txBody>
      </p:sp>
      <p:sp>
        <p:nvSpPr>
          <p:cNvPr id="513" name="Google Shape;513;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7"/>
          <p:cNvSpPr txBox="1"/>
          <p:nvPr>
            <p:ph type="title"/>
          </p:nvPr>
        </p:nvSpPr>
        <p:spPr>
          <a:xfrm>
            <a:off x="727800" y="5718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Distribution Plots per Grade (Contd.)</a:t>
            </a:r>
            <a:endParaRPr/>
          </a:p>
        </p:txBody>
      </p:sp>
      <p:pic>
        <p:nvPicPr>
          <p:cNvPr id="519" name="Google Shape;519;p47"/>
          <p:cNvPicPr preferRelativeResize="0"/>
          <p:nvPr/>
        </p:nvPicPr>
        <p:blipFill rotWithShape="1">
          <a:blip r:embed="rId3">
            <a:alphaModFix/>
          </a:blip>
          <a:srcRect b="0" l="0" r="0" t="0"/>
          <a:stretch/>
        </p:blipFill>
        <p:spPr>
          <a:xfrm>
            <a:off x="646300" y="1338350"/>
            <a:ext cx="2625100" cy="1968825"/>
          </a:xfrm>
          <a:prstGeom prst="rect">
            <a:avLst/>
          </a:prstGeom>
          <a:noFill/>
          <a:ln>
            <a:noFill/>
          </a:ln>
        </p:spPr>
      </p:pic>
      <p:pic>
        <p:nvPicPr>
          <p:cNvPr id="520" name="Google Shape;520;p47"/>
          <p:cNvPicPr preferRelativeResize="0"/>
          <p:nvPr/>
        </p:nvPicPr>
        <p:blipFill rotWithShape="1">
          <a:blip r:embed="rId4">
            <a:alphaModFix/>
          </a:blip>
          <a:srcRect b="0" l="0" r="0" t="0"/>
          <a:stretch/>
        </p:blipFill>
        <p:spPr>
          <a:xfrm>
            <a:off x="594200" y="3096532"/>
            <a:ext cx="2729300" cy="2046968"/>
          </a:xfrm>
          <a:prstGeom prst="rect">
            <a:avLst/>
          </a:prstGeom>
          <a:noFill/>
          <a:ln>
            <a:noFill/>
          </a:ln>
        </p:spPr>
      </p:pic>
      <p:pic>
        <p:nvPicPr>
          <p:cNvPr id="521" name="Google Shape;521;p47"/>
          <p:cNvPicPr preferRelativeResize="0"/>
          <p:nvPr/>
        </p:nvPicPr>
        <p:blipFill rotWithShape="1">
          <a:blip r:embed="rId5">
            <a:alphaModFix/>
          </a:blip>
          <a:srcRect b="0" l="2945" r="2945" t="0"/>
          <a:stretch/>
        </p:blipFill>
        <p:spPr>
          <a:xfrm>
            <a:off x="4066075" y="1987550"/>
            <a:ext cx="4897251" cy="2601875"/>
          </a:xfrm>
          <a:prstGeom prst="rect">
            <a:avLst/>
          </a:prstGeom>
          <a:noFill/>
          <a:ln>
            <a:noFill/>
          </a:ln>
        </p:spPr>
      </p:pic>
      <p:sp>
        <p:nvSpPr>
          <p:cNvPr id="522" name="Google Shape;522;p47"/>
          <p:cNvSpPr txBox="1"/>
          <p:nvPr/>
        </p:nvSpPr>
        <p:spPr>
          <a:xfrm>
            <a:off x="4252150" y="1331738"/>
            <a:ext cx="113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Chakra Petch"/>
                <a:ea typeface="Chakra Petch"/>
                <a:cs typeface="Chakra Petch"/>
                <a:sym typeface="Chakra Petch"/>
              </a:rPr>
              <a:t>Grade 1</a:t>
            </a:r>
            <a:endParaRPr b="1" sz="1600">
              <a:solidFill>
                <a:schemeClr val="accent1"/>
              </a:solidFill>
              <a:latin typeface="Chakra Petch"/>
              <a:ea typeface="Chakra Petch"/>
              <a:cs typeface="Chakra Petch"/>
              <a:sym typeface="Chakra Petch"/>
            </a:endParaRPr>
          </a:p>
        </p:txBody>
      </p:sp>
      <p:sp>
        <p:nvSpPr>
          <p:cNvPr id="523" name="Google Shape;523;p47"/>
          <p:cNvSpPr/>
          <p:nvPr/>
        </p:nvSpPr>
        <p:spPr>
          <a:xfrm>
            <a:off x="3090250" y="3030200"/>
            <a:ext cx="915600" cy="33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524" name="Google Shape;524;p47"/>
          <p:cNvSpPr txBox="1"/>
          <p:nvPr/>
        </p:nvSpPr>
        <p:spPr>
          <a:xfrm>
            <a:off x="3090250" y="3420950"/>
            <a:ext cx="115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Denoising</a:t>
            </a:r>
            <a:endParaRPr sz="1300">
              <a:solidFill>
                <a:schemeClr val="accent1"/>
              </a:solidFill>
              <a:latin typeface="Chakra Petch SemiBold"/>
              <a:ea typeface="Chakra Petch SemiBold"/>
              <a:cs typeface="Chakra Petch SemiBold"/>
              <a:sym typeface="Chakra Petch SemiBold"/>
            </a:endParaRPr>
          </a:p>
        </p:txBody>
      </p:sp>
      <p:sp>
        <p:nvSpPr>
          <p:cNvPr id="525" name="Google Shape;525;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8"/>
          <p:cNvSpPr txBox="1"/>
          <p:nvPr>
            <p:ph type="title"/>
          </p:nvPr>
        </p:nvSpPr>
        <p:spPr>
          <a:xfrm>
            <a:off x="727800" y="5718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Distribution Plots per Grade (Contd.)</a:t>
            </a:r>
            <a:endParaRPr/>
          </a:p>
        </p:txBody>
      </p:sp>
      <p:pic>
        <p:nvPicPr>
          <p:cNvPr id="531" name="Google Shape;531;p48"/>
          <p:cNvPicPr preferRelativeResize="0"/>
          <p:nvPr/>
        </p:nvPicPr>
        <p:blipFill rotWithShape="1">
          <a:blip r:embed="rId3">
            <a:alphaModFix/>
          </a:blip>
          <a:srcRect b="0" l="0" r="0" t="0"/>
          <a:stretch/>
        </p:blipFill>
        <p:spPr>
          <a:xfrm>
            <a:off x="646300" y="1338350"/>
            <a:ext cx="2625100" cy="1968825"/>
          </a:xfrm>
          <a:prstGeom prst="rect">
            <a:avLst/>
          </a:prstGeom>
          <a:noFill/>
          <a:ln>
            <a:noFill/>
          </a:ln>
        </p:spPr>
      </p:pic>
      <p:pic>
        <p:nvPicPr>
          <p:cNvPr id="532" name="Google Shape;532;p48"/>
          <p:cNvPicPr preferRelativeResize="0"/>
          <p:nvPr/>
        </p:nvPicPr>
        <p:blipFill rotWithShape="1">
          <a:blip r:embed="rId4">
            <a:alphaModFix/>
          </a:blip>
          <a:srcRect b="0" l="0" r="0" t="0"/>
          <a:stretch/>
        </p:blipFill>
        <p:spPr>
          <a:xfrm>
            <a:off x="594200" y="3096532"/>
            <a:ext cx="2729300" cy="2046968"/>
          </a:xfrm>
          <a:prstGeom prst="rect">
            <a:avLst/>
          </a:prstGeom>
          <a:noFill/>
          <a:ln>
            <a:noFill/>
          </a:ln>
        </p:spPr>
      </p:pic>
      <p:pic>
        <p:nvPicPr>
          <p:cNvPr id="533" name="Google Shape;533;p48"/>
          <p:cNvPicPr preferRelativeResize="0"/>
          <p:nvPr/>
        </p:nvPicPr>
        <p:blipFill rotWithShape="1">
          <a:blip r:embed="rId5">
            <a:alphaModFix/>
          </a:blip>
          <a:srcRect b="0" l="2945" r="2945" t="0"/>
          <a:stretch/>
        </p:blipFill>
        <p:spPr>
          <a:xfrm>
            <a:off x="4066075" y="1987550"/>
            <a:ext cx="4897251" cy="2601875"/>
          </a:xfrm>
          <a:prstGeom prst="rect">
            <a:avLst/>
          </a:prstGeom>
          <a:noFill/>
          <a:ln>
            <a:noFill/>
          </a:ln>
        </p:spPr>
      </p:pic>
      <p:sp>
        <p:nvSpPr>
          <p:cNvPr id="534" name="Google Shape;534;p48"/>
          <p:cNvSpPr txBox="1"/>
          <p:nvPr/>
        </p:nvSpPr>
        <p:spPr>
          <a:xfrm>
            <a:off x="4252150" y="1331738"/>
            <a:ext cx="113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Chakra Petch"/>
                <a:ea typeface="Chakra Petch"/>
                <a:cs typeface="Chakra Petch"/>
                <a:sym typeface="Chakra Petch"/>
              </a:rPr>
              <a:t>Grade 2</a:t>
            </a:r>
            <a:endParaRPr b="1" sz="1600">
              <a:solidFill>
                <a:schemeClr val="accent1"/>
              </a:solidFill>
              <a:latin typeface="Chakra Petch"/>
              <a:ea typeface="Chakra Petch"/>
              <a:cs typeface="Chakra Petch"/>
              <a:sym typeface="Chakra Petch"/>
            </a:endParaRPr>
          </a:p>
        </p:txBody>
      </p:sp>
      <p:sp>
        <p:nvSpPr>
          <p:cNvPr id="535" name="Google Shape;535;p48"/>
          <p:cNvSpPr/>
          <p:nvPr/>
        </p:nvSpPr>
        <p:spPr>
          <a:xfrm>
            <a:off x="3090250" y="3030200"/>
            <a:ext cx="915600" cy="33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536" name="Google Shape;536;p48"/>
          <p:cNvSpPr txBox="1"/>
          <p:nvPr/>
        </p:nvSpPr>
        <p:spPr>
          <a:xfrm>
            <a:off x="3090250" y="3420950"/>
            <a:ext cx="115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Denoising</a:t>
            </a:r>
            <a:endParaRPr sz="1300">
              <a:solidFill>
                <a:schemeClr val="accent1"/>
              </a:solidFill>
              <a:latin typeface="Chakra Petch SemiBold"/>
              <a:ea typeface="Chakra Petch SemiBold"/>
              <a:cs typeface="Chakra Petch SemiBold"/>
              <a:sym typeface="Chakra Petch SemiBold"/>
            </a:endParaRPr>
          </a:p>
        </p:txBody>
      </p:sp>
      <p:sp>
        <p:nvSpPr>
          <p:cNvPr id="537" name="Google Shape;537;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9"/>
          <p:cNvSpPr txBox="1"/>
          <p:nvPr>
            <p:ph type="title"/>
          </p:nvPr>
        </p:nvSpPr>
        <p:spPr>
          <a:xfrm>
            <a:off x="727800" y="5718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Distribution Plots per Grade (Contd.)</a:t>
            </a:r>
            <a:endParaRPr/>
          </a:p>
        </p:txBody>
      </p:sp>
      <p:pic>
        <p:nvPicPr>
          <p:cNvPr id="543" name="Google Shape;543;p49"/>
          <p:cNvPicPr preferRelativeResize="0"/>
          <p:nvPr/>
        </p:nvPicPr>
        <p:blipFill rotWithShape="1">
          <a:blip r:embed="rId3">
            <a:alphaModFix/>
          </a:blip>
          <a:srcRect b="0" l="0" r="0" t="0"/>
          <a:stretch/>
        </p:blipFill>
        <p:spPr>
          <a:xfrm>
            <a:off x="646300" y="1338350"/>
            <a:ext cx="2625100" cy="1968825"/>
          </a:xfrm>
          <a:prstGeom prst="rect">
            <a:avLst/>
          </a:prstGeom>
          <a:noFill/>
          <a:ln>
            <a:noFill/>
          </a:ln>
        </p:spPr>
      </p:pic>
      <p:pic>
        <p:nvPicPr>
          <p:cNvPr id="544" name="Google Shape;544;p49"/>
          <p:cNvPicPr preferRelativeResize="0"/>
          <p:nvPr/>
        </p:nvPicPr>
        <p:blipFill rotWithShape="1">
          <a:blip r:embed="rId4">
            <a:alphaModFix/>
          </a:blip>
          <a:srcRect b="0" l="0" r="0" t="0"/>
          <a:stretch/>
        </p:blipFill>
        <p:spPr>
          <a:xfrm>
            <a:off x="594200" y="3096532"/>
            <a:ext cx="2729300" cy="2046968"/>
          </a:xfrm>
          <a:prstGeom prst="rect">
            <a:avLst/>
          </a:prstGeom>
          <a:noFill/>
          <a:ln>
            <a:noFill/>
          </a:ln>
        </p:spPr>
      </p:pic>
      <p:pic>
        <p:nvPicPr>
          <p:cNvPr id="545" name="Google Shape;545;p49"/>
          <p:cNvPicPr preferRelativeResize="0"/>
          <p:nvPr/>
        </p:nvPicPr>
        <p:blipFill rotWithShape="1">
          <a:blip r:embed="rId5">
            <a:alphaModFix/>
          </a:blip>
          <a:srcRect b="0" l="2945" r="2945" t="0"/>
          <a:stretch/>
        </p:blipFill>
        <p:spPr>
          <a:xfrm>
            <a:off x="4066075" y="1987550"/>
            <a:ext cx="4897251" cy="2601875"/>
          </a:xfrm>
          <a:prstGeom prst="rect">
            <a:avLst/>
          </a:prstGeom>
          <a:noFill/>
          <a:ln>
            <a:noFill/>
          </a:ln>
        </p:spPr>
      </p:pic>
      <p:sp>
        <p:nvSpPr>
          <p:cNvPr id="546" name="Google Shape;546;p49"/>
          <p:cNvSpPr txBox="1"/>
          <p:nvPr/>
        </p:nvSpPr>
        <p:spPr>
          <a:xfrm>
            <a:off x="4252150" y="1331738"/>
            <a:ext cx="113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Chakra Petch"/>
                <a:ea typeface="Chakra Petch"/>
                <a:cs typeface="Chakra Petch"/>
                <a:sym typeface="Chakra Petch"/>
              </a:rPr>
              <a:t>Grade 3</a:t>
            </a:r>
            <a:endParaRPr b="1" sz="1600">
              <a:solidFill>
                <a:schemeClr val="accent1"/>
              </a:solidFill>
              <a:latin typeface="Chakra Petch"/>
              <a:ea typeface="Chakra Petch"/>
              <a:cs typeface="Chakra Petch"/>
              <a:sym typeface="Chakra Petch"/>
            </a:endParaRPr>
          </a:p>
        </p:txBody>
      </p:sp>
      <p:sp>
        <p:nvSpPr>
          <p:cNvPr id="547" name="Google Shape;547;p49"/>
          <p:cNvSpPr/>
          <p:nvPr/>
        </p:nvSpPr>
        <p:spPr>
          <a:xfrm>
            <a:off x="3090250" y="3030200"/>
            <a:ext cx="915600" cy="33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548" name="Google Shape;548;p49"/>
          <p:cNvSpPr txBox="1"/>
          <p:nvPr/>
        </p:nvSpPr>
        <p:spPr>
          <a:xfrm>
            <a:off x="3090250" y="3420950"/>
            <a:ext cx="115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Denoising</a:t>
            </a:r>
            <a:endParaRPr sz="1300">
              <a:solidFill>
                <a:schemeClr val="accent1"/>
              </a:solidFill>
              <a:latin typeface="Chakra Petch SemiBold"/>
              <a:ea typeface="Chakra Petch SemiBold"/>
              <a:cs typeface="Chakra Petch SemiBold"/>
              <a:sym typeface="Chakra Petch SemiBold"/>
            </a:endParaRPr>
          </a:p>
        </p:txBody>
      </p:sp>
      <p:sp>
        <p:nvSpPr>
          <p:cNvPr id="549" name="Google Shape;549;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0"/>
          <p:cNvSpPr txBox="1"/>
          <p:nvPr>
            <p:ph type="title"/>
          </p:nvPr>
        </p:nvSpPr>
        <p:spPr>
          <a:xfrm>
            <a:off x="727800" y="5718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Distribution Plots per Grade (Contd.)</a:t>
            </a:r>
            <a:endParaRPr/>
          </a:p>
        </p:txBody>
      </p:sp>
      <p:pic>
        <p:nvPicPr>
          <p:cNvPr id="555" name="Google Shape;555;p50"/>
          <p:cNvPicPr preferRelativeResize="0"/>
          <p:nvPr/>
        </p:nvPicPr>
        <p:blipFill rotWithShape="1">
          <a:blip r:embed="rId3">
            <a:alphaModFix/>
          </a:blip>
          <a:srcRect b="0" l="0" r="0" t="0"/>
          <a:stretch/>
        </p:blipFill>
        <p:spPr>
          <a:xfrm>
            <a:off x="646300" y="1338350"/>
            <a:ext cx="2625100" cy="1968825"/>
          </a:xfrm>
          <a:prstGeom prst="rect">
            <a:avLst/>
          </a:prstGeom>
          <a:noFill/>
          <a:ln>
            <a:noFill/>
          </a:ln>
        </p:spPr>
      </p:pic>
      <p:pic>
        <p:nvPicPr>
          <p:cNvPr id="556" name="Google Shape;556;p50"/>
          <p:cNvPicPr preferRelativeResize="0"/>
          <p:nvPr/>
        </p:nvPicPr>
        <p:blipFill rotWithShape="1">
          <a:blip r:embed="rId4">
            <a:alphaModFix/>
          </a:blip>
          <a:srcRect b="0" l="0" r="0" t="0"/>
          <a:stretch/>
        </p:blipFill>
        <p:spPr>
          <a:xfrm>
            <a:off x="594200" y="3096532"/>
            <a:ext cx="2729300" cy="2046968"/>
          </a:xfrm>
          <a:prstGeom prst="rect">
            <a:avLst/>
          </a:prstGeom>
          <a:noFill/>
          <a:ln>
            <a:noFill/>
          </a:ln>
        </p:spPr>
      </p:pic>
      <p:pic>
        <p:nvPicPr>
          <p:cNvPr id="557" name="Google Shape;557;p50"/>
          <p:cNvPicPr preferRelativeResize="0"/>
          <p:nvPr/>
        </p:nvPicPr>
        <p:blipFill rotWithShape="1">
          <a:blip r:embed="rId5">
            <a:alphaModFix/>
          </a:blip>
          <a:srcRect b="0" l="2945" r="2945" t="0"/>
          <a:stretch/>
        </p:blipFill>
        <p:spPr>
          <a:xfrm>
            <a:off x="4066075" y="1987550"/>
            <a:ext cx="4897251" cy="2601875"/>
          </a:xfrm>
          <a:prstGeom prst="rect">
            <a:avLst/>
          </a:prstGeom>
          <a:noFill/>
          <a:ln>
            <a:noFill/>
          </a:ln>
        </p:spPr>
      </p:pic>
      <p:sp>
        <p:nvSpPr>
          <p:cNvPr id="558" name="Google Shape;558;p50"/>
          <p:cNvSpPr txBox="1"/>
          <p:nvPr/>
        </p:nvSpPr>
        <p:spPr>
          <a:xfrm>
            <a:off x="4252150" y="1331738"/>
            <a:ext cx="113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Chakra Petch"/>
                <a:ea typeface="Chakra Petch"/>
                <a:cs typeface="Chakra Petch"/>
                <a:sym typeface="Chakra Petch"/>
              </a:rPr>
              <a:t>Grade 4</a:t>
            </a:r>
            <a:endParaRPr b="1" sz="1600">
              <a:solidFill>
                <a:schemeClr val="accent1"/>
              </a:solidFill>
              <a:latin typeface="Chakra Petch"/>
              <a:ea typeface="Chakra Petch"/>
              <a:cs typeface="Chakra Petch"/>
              <a:sym typeface="Chakra Petch"/>
            </a:endParaRPr>
          </a:p>
        </p:txBody>
      </p:sp>
      <p:sp>
        <p:nvSpPr>
          <p:cNvPr id="559" name="Google Shape;559;p50"/>
          <p:cNvSpPr/>
          <p:nvPr/>
        </p:nvSpPr>
        <p:spPr>
          <a:xfrm>
            <a:off x="3090250" y="3030200"/>
            <a:ext cx="915600" cy="33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560" name="Google Shape;560;p50"/>
          <p:cNvSpPr txBox="1"/>
          <p:nvPr/>
        </p:nvSpPr>
        <p:spPr>
          <a:xfrm>
            <a:off x="3090250" y="3420950"/>
            <a:ext cx="115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Denoising</a:t>
            </a:r>
            <a:endParaRPr sz="1300">
              <a:solidFill>
                <a:schemeClr val="accent1"/>
              </a:solidFill>
              <a:latin typeface="Chakra Petch SemiBold"/>
              <a:ea typeface="Chakra Petch SemiBold"/>
              <a:cs typeface="Chakra Petch SemiBold"/>
              <a:sym typeface="Chakra Petch SemiBold"/>
            </a:endParaRPr>
          </a:p>
        </p:txBody>
      </p:sp>
      <p:sp>
        <p:nvSpPr>
          <p:cNvPr id="561" name="Google Shape;561;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1"/>
          <p:cNvSpPr txBox="1"/>
          <p:nvPr>
            <p:ph type="title"/>
          </p:nvPr>
        </p:nvSpPr>
        <p:spPr>
          <a:xfrm>
            <a:off x="727800" y="6441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Joint Space Width per Grade</a:t>
            </a:r>
            <a:endParaRPr/>
          </a:p>
        </p:txBody>
      </p:sp>
      <p:graphicFrame>
        <p:nvGraphicFramePr>
          <p:cNvPr id="567" name="Google Shape;567;p51"/>
          <p:cNvGraphicFramePr/>
          <p:nvPr/>
        </p:nvGraphicFramePr>
        <p:xfrm>
          <a:off x="952475" y="2055125"/>
          <a:ext cx="3000000" cy="3000000"/>
        </p:xfrm>
        <a:graphic>
          <a:graphicData uri="http://schemas.openxmlformats.org/drawingml/2006/table">
            <a:tbl>
              <a:tblPr>
                <a:noFill/>
                <a:tableStyleId>{F16AD4BF-3F17-4213-AE95-2A6B37D4BD9F}</a:tableStyleId>
              </a:tblPr>
              <a:tblGrid>
                <a:gridCol w="1034150"/>
                <a:gridCol w="1034150"/>
                <a:gridCol w="1034150"/>
                <a:gridCol w="1034150"/>
                <a:gridCol w="1034150"/>
                <a:gridCol w="1034150"/>
                <a:gridCol w="1034150"/>
              </a:tblGrid>
              <a:tr h="396225">
                <a:tc rowSpan="2">
                  <a:txBody>
                    <a:bodyPr/>
                    <a:lstStyle/>
                    <a:p>
                      <a:pPr indent="0" lvl="0" marL="0" rtl="0" algn="ctr">
                        <a:spcBef>
                          <a:spcPts val="0"/>
                        </a:spcBef>
                        <a:spcAft>
                          <a:spcPts val="0"/>
                        </a:spcAft>
                        <a:buNone/>
                      </a:pPr>
                      <a:r>
                        <a:rPr lang="en"/>
                        <a:t>Grade</a:t>
                      </a:r>
                      <a:endParaRPr/>
                    </a:p>
                  </a:txBody>
                  <a:tcPr marT="91425" marB="91425" marR="91425" marL="91425" anchor="ctr"/>
                </a:tc>
                <a:tc gridSpan="3">
                  <a:txBody>
                    <a:bodyPr/>
                    <a:lstStyle/>
                    <a:p>
                      <a:pPr indent="0" lvl="0" marL="0" rtl="0" algn="ctr">
                        <a:spcBef>
                          <a:spcPts val="0"/>
                        </a:spcBef>
                        <a:spcAft>
                          <a:spcPts val="0"/>
                        </a:spcAft>
                        <a:buNone/>
                      </a:pPr>
                      <a:r>
                        <a:rPr lang="en"/>
                        <a:t>Left Joint Space</a:t>
                      </a:r>
                      <a:endParaRPr/>
                    </a:p>
                  </a:txBody>
                  <a:tcPr marT="91425" marB="91425" marR="91425" marL="91425" anchor="ctr"/>
                </a:tc>
                <a:tc hMerge="1"/>
                <a:tc hMerge="1"/>
                <a:tc gridSpan="3">
                  <a:txBody>
                    <a:bodyPr/>
                    <a:lstStyle/>
                    <a:p>
                      <a:pPr indent="0" lvl="0" marL="0" rtl="0" algn="ctr">
                        <a:spcBef>
                          <a:spcPts val="0"/>
                        </a:spcBef>
                        <a:spcAft>
                          <a:spcPts val="0"/>
                        </a:spcAft>
                        <a:buNone/>
                      </a:pPr>
                      <a:r>
                        <a:rPr lang="en"/>
                        <a:t>Right Joint Space</a:t>
                      </a:r>
                      <a:endParaRPr/>
                    </a:p>
                  </a:txBody>
                  <a:tcPr marT="91425" marB="91425" marR="91425" marL="91425" anchor="ctr"/>
                </a:tc>
                <a:tc hMerge="1"/>
                <a:tc hMerge="1"/>
              </a:tr>
              <a:tr h="381000">
                <a:tc vMerge="1"/>
                <a:tc>
                  <a:txBody>
                    <a:bodyPr/>
                    <a:lstStyle/>
                    <a:p>
                      <a:pPr indent="0" lvl="0" marL="0" rtl="0" algn="ctr">
                        <a:spcBef>
                          <a:spcPts val="0"/>
                        </a:spcBef>
                        <a:spcAft>
                          <a:spcPts val="0"/>
                        </a:spcAft>
                        <a:buNone/>
                      </a:pPr>
                      <a:r>
                        <a:rPr lang="en"/>
                        <a:t>Mode</a:t>
                      </a:r>
                      <a:endParaRPr/>
                    </a:p>
                  </a:txBody>
                  <a:tcPr marT="91425" marB="91425" marR="91425" marL="91425" anchor="ctr"/>
                </a:tc>
                <a:tc>
                  <a:txBody>
                    <a:bodyPr/>
                    <a:lstStyle/>
                    <a:p>
                      <a:pPr indent="0" lvl="0" marL="0" rtl="0" algn="ctr">
                        <a:spcBef>
                          <a:spcPts val="0"/>
                        </a:spcBef>
                        <a:spcAft>
                          <a:spcPts val="0"/>
                        </a:spcAft>
                        <a:buNone/>
                      </a:pPr>
                      <a:r>
                        <a:rPr lang="en"/>
                        <a:t>Mean</a:t>
                      </a:r>
                      <a:endParaRPr/>
                    </a:p>
                  </a:txBody>
                  <a:tcPr marT="91425" marB="91425" marR="91425" marL="91425" anchor="ctr"/>
                </a:tc>
                <a:tc>
                  <a:txBody>
                    <a:bodyPr/>
                    <a:lstStyle/>
                    <a:p>
                      <a:pPr indent="0" lvl="0" marL="0" rtl="0" algn="ctr">
                        <a:spcBef>
                          <a:spcPts val="0"/>
                        </a:spcBef>
                        <a:spcAft>
                          <a:spcPts val="0"/>
                        </a:spcAft>
                        <a:buNone/>
                      </a:pPr>
                      <a:r>
                        <a:rPr lang="en"/>
                        <a:t>Std. Dev.</a:t>
                      </a:r>
                      <a:endParaRPr/>
                    </a:p>
                  </a:txBody>
                  <a:tcPr marT="91425" marB="91425" marR="91425" marL="91425" anchor="ctr"/>
                </a:tc>
                <a:tc>
                  <a:txBody>
                    <a:bodyPr/>
                    <a:lstStyle/>
                    <a:p>
                      <a:pPr indent="0" lvl="0" marL="0" rtl="0" algn="ctr">
                        <a:spcBef>
                          <a:spcPts val="0"/>
                        </a:spcBef>
                        <a:spcAft>
                          <a:spcPts val="0"/>
                        </a:spcAft>
                        <a:buNone/>
                      </a:pPr>
                      <a:r>
                        <a:rPr lang="en"/>
                        <a:t>Mode</a:t>
                      </a:r>
                      <a:endParaRPr/>
                    </a:p>
                  </a:txBody>
                  <a:tcPr marT="91425" marB="91425" marR="91425" marL="91425" anchor="ctr"/>
                </a:tc>
                <a:tc>
                  <a:txBody>
                    <a:bodyPr/>
                    <a:lstStyle/>
                    <a:p>
                      <a:pPr indent="0" lvl="0" marL="0" rtl="0" algn="ctr">
                        <a:spcBef>
                          <a:spcPts val="0"/>
                        </a:spcBef>
                        <a:spcAft>
                          <a:spcPts val="0"/>
                        </a:spcAft>
                        <a:buNone/>
                      </a:pPr>
                      <a:r>
                        <a:rPr lang="en"/>
                        <a:t>Mean</a:t>
                      </a:r>
                      <a:endParaRPr/>
                    </a:p>
                  </a:txBody>
                  <a:tcPr marT="91425" marB="91425" marR="91425" marL="91425" anchor="ctr"/>
                </a:tc>
                <a:tc>
                  <a:txBody>
                    <a:bodyPr/>
                    <a:lstStyle/>
                    <a:p>
                      <a:pPr indent="0" lvl="0" marL="0" rtl="0" algn="ctr">
                        <a:spcBef>
                          <a:spcPts val="0"/>
                        </a:spcBef>
                        <a:spcAft>
                          <a:spcPts val="0"/>
                        </a:spcAft>
                        <a:buNone/>
                      </a:pPr>
                      <a:r>
                        <a:rPr lang="en"/>
                        <a:t>Std. Dev</a:t>
                      </a:r>
                      <a:endParaRPr/>
                    </a:p>
                  </a:txBody>
                  <a:tcPr marT="91425" marB="91425" marR="91425" marL="91425" anchor="ctr"/>
                </a:tc>
              </a:tr>
              <a:tr h="381000">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18</a:t>
                      </a:r>
                      <a:endParaRPr/>
                    </a:p>
                  </a:txBody>
                  <a:tcPr marT="91425" marB="91425" marR="91425" marL="91425" anchor="ctr"/>
                </a:tc>
                <a:tc>
                  <a:txBody>
                    <a:bodyPr/>
                    <a:lstStyle/>
                    <a:p>
                      <a:pPr indent="0" lvl="0" marL="0" rtl="0" algn="ctr">
                        <a:spcBef>
                          <a:spcPts val="0"/>
                        </a:spcBef>
                        <a:spcAft>
                          <a:spcPts val="0"/>
                        </a:spcAft>
                        <a:buNone/>
                      </a:pPr>
                      <a:r>
                        <a:rPr lang="en"/>
                        <a:t>18.91</a:t>
                      </a:r>
                      <a:endParaRPr/>
                    </a:p>
                  </a:txBody>
                  <a:tcPr marT="91425" marB="91425" marR="91425" marL="91425" anchor="ctr"/>
                </a:tc>
                <a:tc>
                  <a:txBody>
                    <a:bodyPr/>
                    <a:lstStyle/>
                    <a:p>
                      <a:pPr indent="0" lvl="0" marL="0" rtl="0" algn="ctr">
                        <a:spcBef>
                          <a:spcPts val="0"/>
                        </a:spcBef>
                        <a:spcAft>
                          <a:spcPts val="0"/>
                        </a:spcAft>
                        <a:buNone/>
                      </a:pPr>
                      <a:r>
                        <a:rPr lang="en"/>
                        <a:t>2.58</a:t>
                      </a:r>
                      <a:endParaRPr/>
                    </a:p>
                  </a:txBody>
                  <a:tcPr marT="91425" marB="91425" marR="91425" marL="91425" anchor="ctr"/>
                </a:tc>
                <a:tc>
                  <a:txBody>
                    <a:bodyPr/>
                    <a:lstStyle/>
                    <a:p>
                      <a:pPr indent="0" lvl="0" marL="0" rtl="0" algn="ctr">
                        <a:spcBef>
                          <a:spcPts val="0"/>
                        </a:spcBef>
                        <a:spcAft>
                          <a:spcPts val="0"/>
                        </a:spcAft>
                        <a:buNone/>
                      </a:pPr>
                      <a:r>
                        <a:rPr lang="en"/>
                        <a:t>18</a:t>
                      </a:r>
                      <a:endParaRPr/>
                    </a:p>
                  </a:txBody>
                  <a:tcPr marT="91425" marB="91425" marR="91425" marL="91425" anchor="ctr"/>
                </a:tc>
                <a:tc>
                  <a:txBody>
                    <a:bodyPr/>
                    <a:lstStyle/>
                    <a:p>
                      <a:pPr indent="0" lvl="0" marL="0" rtl="0" algn="ctr">
                        <a:spcBef>
                          <a:spcPts val="0"/>
                        </a:spcBef>
                        <a:spcAft>
                          <a:spcPts val="0"/>
                        </a:spcAft>
                        <a:buNone/>
                      </a:pPr>
                      <a:r>
                        <a:rPr lang="en"/>
                        <a:t>18.88</a:t>
                      </a:r>
                      <a:endParaRPr/>
                    </a:p>
                  </a:txBody>
                  <a:tcPr marT="91425" marB="91425" marR="91425" marL="91425" anchor="ctr"/>
                </a:tc>
                <a:tc>
                  <a:txBody>
                    <a:bodyPr/>
                    <a:lstStyle/>
                    <a:p>
                      <a:pPr indent="0" lvl="0" marL="0" rtl="0" algn="ctr">
                        <a:spcBef>
                          <a:spcPts val="0"/>
                        </a:spcBef>
                        <a:spcAft>
                          <a:spcPts val="0"/>
                        </a:spcAft>
                        <a:buNone/>
                      </a:pPr>
                      <a:r>
                        <a:rPr lang="en"/>
                        <a:t>2.42</a:t>
                      </a:r>
                      <a:endParaRPr/>
                    </a:p>
                  </a:txBody>
                  <a:tcPr marT="91425" marB="91425" marR="91425" marL="91425" anchor="ctr"/>
                </a:tc>
              </a:tr>
              <a:tr h="381000">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18</a:t>
                      </a:r>
                      <a:endParaRPr/>
                    </a:p>
                  </a:txBody>
                  <a:tcPr marT="91425" marB="91425" marR="91425" marL="91425" anchor="ctr"/>
                </a:tc>
                <a:tc>
                  <a:txBody>
                    <a:bodyPr/>
                    <a:lstStyle/>
                    <a:p>
                      <a:pPr indent="0" lvl="0" marL="0" rtl="0" algn="ctr">
                        <a:spcBef>
                          <a:spcPts val="0"/>
                        </a:spcBef>
                        <a:spcAft>
                          <a:spcPts val="0"/>
                        </a:spcAft>
                        <a:buNone/>
                      </a:pPr>
                      <a:r>
                        <a:rPr lang="en"/>
                        <a:t>15.94</a:t>
                      </a:r>
                      <a:endParaRPr/>
                    </a:p>
                  </a:txBody>
                  <a:tcPr marT="91425" marB="91425" marR="91425" marL="91425" anchor="ctr"/>
                </a:tc>
                <a:tc>
                  <a:txBody>
                    <a:bodyPr/>
                    <a:lstStyle/>
                    <a:p>
                      <a:pPr indent="0" lvl="0" marL="0" rtl="0" algn="ctr">
                        <a:spcBef>
                          <a:spcPts val="0"/>
                        </a:spcBef>
                        <a:spcAft>
                          <a:spcPts val="0"/>
                        </a:spcAft>
                        <a:buNone/>
                      </a:pPr>
                      <a:r>
                        <a:rPr lang="en"/>
                        <a:t>2.87</a:t>
                      </a:r>
                      <a:endParaRPr/>
                    </a:p>
                  </a:txBody>
                  <a:tcPr marT="91425" marB="91425" marR="91425" marL="91425" anchor="ctr"/>
                </a:tc>
                <a:tc>
                  <a:txBody>
                    <a:bodyPr/>
                    <a:lstStyle/>
                    <a:p>
                      <a:pPr indent="0" lvl="0" marL="0" rtl="0" algn="ctr">
                        <a:spcBef>
                          <a:spcPts val="0"/>
                        </a:spcBef>
                        <a:spcAft>
                          <a:spcPts val="0"/>
                        </a:spcAft>
                        <a:buNone/>
                      </a:pPr>
                      <a:r>
                        <a:rPr lang="en"/>
                        <a:t>18</a:t>
                      </a:r>
                      <a:endParaRPr/>
                    </a:p>
                  </a:txBody>
                  <a:tcPr marT="91425" marB="91425" marR="91425" marL="91425" anchor="ctr"/>
                </a:tc>
                <a:tc>
                  <a:txBody>
                    <a:bodyPr/>
                    <a:lstStyle/>
                    <a:p>
                      <a:pPr indent="0" lvl="0" marL="0" rtl="0" algn="ctr">
                        <a:spcBef>
                          <a:spcPts val="0"/>
                        </a:spcBef>
                        <a:spcAft>
                          <a:spcPts val="0"/>
                        </a:spcAft>
                        <a:buNone/>
                      </a:pPr>
                      <a:r>
                        <a:rPr lang="en"/>
                        <a:t>16.32</a:t>
                      </a:r>
                      <a:endParaRPr/>
                    </a:p>
                  </a:txBody>
                  <a:tcPr marT="91425" marB="91425" marR="91425" marL="91425" anchor="ctr"/>
                </a:tc>
                <a:tc>
                  <a:txBody>
                    <a:bodyPr/>
                    <a:lstStyle/>
                    <a:p>
                      <a:pPr indent="0" lvl="0" marL="0" rtl="0" algn="ctr">
                        <a:spcBef>
                          <a:spcPts val="0"/>
                        </a:spcBef>
                        <a:spcAft>
                          <a:spcPts val="0"/>
                        </a:spcAft>
                        <a:buNone/>
                      </a:pPr>
                      <a:r>
                        <a:rPr lang="en"/>
                        <a:t>2.84</a:t>
                      </a:r>
                      <a:endParaRPr/>
                    </a:p>
                  </a:txBody>
                  <a:tcPr marT="91425" marB="91425" marR="91425" marL="91425" anchor="ctr"/>
                </a:tc>
              </a:tr>
              <a:tr h="381000">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15</a:t>
                      </a:r>
                      <a:endParaRPr/>
                    </a:p>
                  </a:txBody>
                  <a:tcPr marT="91425" marB="91425" marR="91425" marL="91425" anchor="ctr"/>
                </a:tc>
                <a:tc>
                  <a:txBody>
                    <a:bodyPr/>
                    <a:lstStyle/>
                    <a:p>
                      <a:pPr indent="0" lvl="0" marL="0" rtl="0" algn="ctr">
                        <a:spcBef>
                          <a:spcPts val="0"/>
                        </a:spcBef>
                        <a:spcAft>
                          <a:spcPts val="0"/>
                        </a:spcAft>
                        <a:buNone/>
                      </a:pPr>
                      <a:r>
                        <a:rPr lang="en"/>
                        <a:t>14.30</a:t>
                      </a:r>
                      <a:endParaRPr/>
                    </a:p>
                  </a:txBody>
                  <a:tcPr marT="91425" marB="91425" marR="91425" marL="91425" anchor="ctr"/>
                </a:tc>
                <a:tc>
                  <a:txBody>
                    <a:bodyPr/>
                    <a:lstStyle/>
                    <a:p>
                      <a:pPr indent="0" lvl="0" marL="0" rtl="0" algn="ctr">
                        <a:spcBef>
                          <a:spcPts val="0"/>
                        </a:spcBef>
                        <a:spcAft>
                          <a:spcPts val="0"/>
                        </a:spcAft>
                        <a:buNone/>
                      </a:pPr>
                      <a:r>
                        <a:rPr lang="en"/>
                        <a:t>4.07</a:t>
                      </a:r>
                      <a:endParaRPr/>
                    </a:p>
                  </a:txBody>
                  <a:tcPr marT="91425" marB="91425" marR="91425" marL="91425" anchor="ctr"/>
                </a:tc>
                <a:tc>
                  <a:txBody>
                    <a:bodyPr/>
                    <a:lstStyle/>
                    <a:p>
                      <a:pPr indent="0" lvl="0" marL="0" rtl="0" algn="ctr">
                        <a:spcBef>
                          <a:spcPts val="0"/>
                        </a:spcBef>
                        <a:spcAft>
                          <a:spcPts val="0"/>
                        </a:spcAft>
                        <a:buNone/>
                      </a:pPr>
                      <a:r>
                        <a:rPr lang="en"/>
                        <a:t>15</a:t>
                      </a:r>
                      <a:endParaRPr/>
                    </a:p>
                  </a:txBody>
                  <a:tcPr marT="91425" marB="91425" marR="91425" marL="91425" anchor="ctr"/>
                </a:tc>
                <a:tc>
                  <a:txBody>
                    <a:bodyPr/>
                    <a:lstStyle/>
                    <a:p>
                      <a:pPr indent="0" lvl="0" marL="0" rtl="0" algn="ctr">
                        <a:spcBef>
                          <a:spcPts val="0"/>
                        </a:spcBef>
                        <a:spcAft>
                          <a:spcPts val="0"/>
                        </a:spcAft>
                        <a:buNone/>
                      </a:pPr>
                      <a:r>
                        <a:rPr lang="en"/>
                        <a:t>14.45</a:t>
                      </a:r>
                      <a:endParaRPr/>
                    </a:p>
                  </a:txBody>
                  <a:tcPr marT="91425" marB="91425" marR="91425" marL="91425" anchor="ctr"/>
                </a:tc>
                <a:tc>
                  <a:txBody>
                    <a:bodyPr/>
                    <a:lstStyle/>
                    <a:p>
                      <a:pPr indent="0" lvl="0" marL="0" rtl="0" algn="ctr">
                        <a:spcBef>
                          <a:spcPts val="0"/>
                        </a:spcBef>
                        <a:spcAft>
                          <a:spcPts val="0"/>
                        </a:spcAft>
                        <a:buNone/>
                      </a:pPr>
                      <a:r>
                        <a:rPr lang="en"/>
                        <a:t>3.76</a:t>
                      </a:r>
                      <a:endParaRPr/>
                    </a:p>
                  </a:txBody>
                  <a:tcPr marT="91425" marB="91425" marR="91425" marL="91425" anchor="ctr"/>
                </a:tc>
              </a:tr>
              <a:tr h="381000">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12</a:t>
                      </a:r>
                      <a:endParaRPr/>
                    </a:p>
                  </a:txBody>
                  <a:tcPr marT="91425" marB="91425" marR="91425" marL="91425" anchor="ctr"/>
                </a:tc>
                <a:tc>
                  <a:txBody>
                    <a:bodyPr/>
                    <a:lstStyle/>
                    <a:p>
                      <a:pPr indent="0" lvl="0" marL="0" rtl="0" algn="ctr">
                        <a:spcBef>
                          <a:spcPts val="0"/>
                        </a:spcBef>
                        <a:spcAft>
                          <a:spcPts val="0"/>
                        </a:spcAft>
                        <a:buNone/>
                      </a:pPr>
                      <a:r>
                        <a:rPr lang="en"/>
                        <a:t>11.80</a:t>
                      </a:r>
                      <a:endParaRPr/>
                    </a:p>
                  </a:txBody>
                  <a:tcPr marT="91425" marB="91425" marR="91425" marL="91425" anchor="ctr"/>
                </a:tc>
                <a:tc>
                  <a:txBody>
                    <a:bodyPr/>
                    <a:lstStyle/>
                    <a:p>
                      <a:pPr indent="0" lvl="0" marL="0" rtl="0" algn="ctr">
                        <a:spcBef>
                          <a:spcPts val="0"/>
                        </a:spcBef>
                        <a:spcAft>
                          <a:spcPts val="0"/>
                        </a:spcAft>
                        <a:buNone/>
                      </a:pPr>
                      <a:r>
                        <a:rPr lang="en"/>
                        <a:t>4.01</a:t>
                      </a:r>
                      <a:endParaRPr/>
                    </a:p>
                  </a:txBody>
                  <a:tcPr marT="91425" marB="91425" marR="91425" marL="91425" anchor="ctr"/>
                </a:tc>
                <a:tc>
                  <a:txBody>
                    <a:bodyPr/>
                    <a:lstStyle/>
                    <a:p>
                      <a:pPr indent="0" lvl="0" marL="0" rtl="0" algn="ctr">
                        <a:spcBef>
                          <a:spcPts val="0"/>
                        </a:spcBef>
                        <a:spcAft>
                          <a:spcPts val="0"/>
                        </a:spcAft>
                        <a:buNone/>
                      </a:pPr>
                      <a:r>
                        <a:rPr lang="en"/>
                        <a:t>12</a:t>
                      </a:r>
                      <a:endParaRPr/>
                    </a:p>
                  </a:txBody>
                  <a:tcPr marT="91425" marB="91425" marR="91425" marL="91425" anchor="ctr"/>
                </a:tc>
                <a:tc>
                  <a:txBody>
                    <a:bodyPr/>
                    <a:lstStyle/>
                    <a:p>
                      <a:pPr indent="0" lvl="0" marL="0" rtl="0" algn="ctr">
                        <a:spcBef>
                          <a:spcPts val="0"/>
                        </a:spcBef>
                        <a:spcAft>
                          <a:spcPts val="0"/>
                        </a:spcAft>
                        <a:buNone/>
                      </a:pPr>
                      <a:r>
                        <a:rPr lang="en"/>
                        <a:t>12.68</a:t>
                      </a:r>
                      <a:endParaRPr/>
                    </a:p>
                  </a:txBody>
                  <a:tcPr marT="91425" marB="91425" marR="91425" marL="91425" anchor="ctr"/>
                </a:tc>
                <a:tc>
                  <a:txBody>
                    <a:bodyPr/>
                    <a:lstStyle/>
                    <a:p>
                      <a:pPr indent="0" lvl="0" marL="0" rtl="0" algn="ctr">
                        <a:spcBef>
                          <a:spcPts val="0"/>
                        </a:spcBef>
                        <a:spcAft>
                          <a:spcPts val="0"/>
                        </a:spcAft>
                        <a:buNone/>
                      </a:pPr>
                      <a:r>
                        <a:rPr lang="en"/>
                        <a:t>2.41</a:t>
                      </a:r>
                      <a:endParaRPr/>
                    </a:p>
                  </a:txBody>
                  <a:tcPr marT="91425" marB="91425" marR="91425" marL="91425" anchor="ctr"/>
                </a:tc>
              </a:tr>
              <a:tr h="381000">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12</a:t>
                      </a:r>
                      <a:endParaRPr/>
                    </a:p>
                  </a:txBody>
                  <a:tcPr marT="91425" marB="91425" marR="91425" marL="91425" anchor="ctr"/>
                </a:tc>
                <a:tc>
                  <a:txBody>
                    <a:bodyPr/>
                    <a:lstStyle/>
                    <a:p>
                      <a:pPr indent="0" lvl="0" marL="0" rtl="0" algn="ctr">
                        <a:spcBef>
                          <a:spcPts val="0"/>
                        </a:spcBef>
                        <a:spcAft>
                          <a:spcPts val="0"/>
                        </a:spcAft>
                        <a:buNone/>
                      </a:pPr>
                      <a:r>
                        <a:rPr lang="en"/>
                        <a:t>11.38</a:t>
                      </a:r>
                      <a:endParaRPr/>
                    </a:p>
                  </a:txBody>
                  <a:tcPr marT="91425" marB="91425" marR="91425" marL="91425" anchor="ctr"/>
                </a:tc>
                <a:tc>
                  <a:txBody>
                    <a:bodyPr/>
                    <a:lstStyle/>
                    <a:p>
                      <a:pPr indent="0" lvl="0" marL="0" rtl="0" algn="ctr">
                        <a:spcBef>
                          <a:spcPts val="0"/>
                        </a:spcBef>
                        <a:spcAft>
                          <a:spcPts val="0"/>
                        </a:spcAft>
                        <a:buNone/>
                      </a:pPr>
                      <a:r>
                        <a:rPr lang="en"/>
                        <a:t>4.71</a:t>
                      </a:r>
                      <a:endParaRPr/>
                    </a:p>
                  </a:txBody>
                  <a:tcPr marT="91425" marB="91425" marR="91425" marL="91425" anchor="ctr"/>
                </a:tc>
                <a:tc>
                  <a:txBody>
                    <a:bodyPr/>
                    <a:lstStyle/>
                    <a:p>
                      <a:pPr indent="0" lvl="0" marL="0" rtl="0" algn="ctr">
                        <a:spcBef>
                          <a:spcPts val="0"/>
                        </a:spcBef>
                        <a:spcAft>
                          <a:spcPts val="0"/>
                        </a:spcAft>
                        <a:buNone/>
                      </a:pPr>
                      <a:r>
                        <a:rPr lang="en"/>
                        <a:t>12</a:t>
                      </a:r>
                      <a:endParaRPr/>
                    </a:p>
                  </a:txBody>
                  <a:tcPr marT="91425" marB="91425" marR="91425" marL="91425" anchor="ctr"/>
                </a:tc>
                <a:tc>
                  <a:txBody>
                    <a:bodyPr/>
                    <a:lstStyle/>
                    <a:p>
                      <a:pPr indent="0" lvl="0" marL="0" rtl="0" algn="ctr">
                        <a:spcBef>
                          <a:spcPts val="0"/>
                        </a:spcBef>
                        <a:spcAft>
                          <a:spcPts val="0"/>
                        </a:spcAft>
                        <a:buNone/>
                      </a:pPr>
                      <a:r>
                        <a:rPr lang="en"/>
                        <a:t>11.73</a:t>
                      </a:r>
                      <a:endParaRPr/>
                    </a:p>
                  </a:txBody>
                  <a:tcPr marT="91425" marB="91425" marR="91425" marL="91425" anchor="ctr"/>
                </a:tc>
                <a:tc>
                  <a:txBody>
                    <a:bodyPr/>
                    <a:lstStyle/>
                    <a:p>
                      <a:pPr indent="0" lvl="0" marL="0" rtl="0" algn="ctr">
                        <a:spcBef>
                          <a:spcPts val="0"/>
                        </a:spcBef>
                        <a:spcAft>
                          <a:spcPts val="0"/>
                        </a:spcAft>
                        <a:buNone/>
                      </a:pPr>
                      <a:r>
                        <a:rPr lang="en"/>
                        <a:t>4.82</a:t>
                      </a:r>
                      <a:endParaRPr/>
                    </a:p>
                  </a:txBody>
                  <a:tcPr marT="91425" marB="91425" marR="91425" marL="91425" anchor="ctr"/>
                </a:tc>
              </a:tr>
            </a:tbl>
          </a:graphicData>
        </a:graphic>
      </p:graphicFrame>
      <p:sp>
        <p:nvSpPr>
          <p:cNvPr id="568" name="Google Shape;568;p5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idx="1" type="body"/>
          </p:nvPr>
        </p:nvSpPr>
        <p:spPr>
          <a:xfrm>
            <a:off x="645350" y="1365975"/>
            <a:ext cx="4101900" cy="2740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t>Typically detected through X-rays​.</a:t>
            </a:r>
            <a:endParaRPr/>
          </a:p>
          <a:p>
            <a:pPr indent="0" lvl="0" marL="0" rtl="0" algn="l">
              <a:spcBef>
                <a:spcPts val="1200"/>
              </a:spcBef>
              <a:spcAft>
                <a:spcPts val="0"/>
              </a:spcAft>
              <a:buNone/>
            </a:pPr>
            <a:r>
              <a:t/>
            </a:r>
            <a:endParaRPr/>
          </a:p>
          <a:p>
            <a:pPr indent="-323850" lvl="0" marL="457200" rtl="0" algn="l">
              <a:spcBef>
                <a:spcPts val="1200"/>
              </a:spcBef>
              <a:spcAft>
                <a:spcPts val="0"/>
              </a:spcAft>
              <a:buSzPts val="1500"/>
              <a:buChar char="●"/>
            </a:pPr>
            <a:r>
              <a:rPr lang="en"/>
              <a:t>Most common symptom: </a:t>
            </a:r>
            <a:r>
              <a:rPr i="1" lang="en">
                <a:solidFill>
                  <a:schemeClr val="accent3"/>
                </a:solidFill>
              </a:rPr>
              <a:t>Joint Space Narrowing​</a:t>
            </a:r>
            <a:endParaRPr i="1">
              <a:solidFill>
                <a:schemeClr val="accent3"/>
              </a:solidFill>
            </a:endParaRPr>
          </a:p>
          <a:p>
            <a:pPr indent="0" lvl="0" marL="0" rtl="0" algn="l">
              <a:spcBef>
                <a:spcPts val="1200"/>
              </a:spcBef>
              <a:spcAft>
                <a:spcPts val="0"/>
              </a:spcAft>
              <a:buNone/>
            </a:pPr>
            <a:r>
              <a:t/>
            </a:r>
            <a:endParaRPr/>
          </a:p>
          <a:p>
            <a:pPr indent="-323850" lvl="0" marL="457200" rtl="0" algn="l">
              <a:spcBef>
                <a:spcPts val="1200"/>
              </a:spcBef>
              <a:spcAft>
                <a:spcPts val="0"/>
              </a:spcAft>
              <a:buSzPts val="1500"/>
              <a:buChar char="●"/>
            </a:pPr>
            <a:r>
              <a:rPr lang="en"/>
              <a:t>Another common symptom: Presence of </a:t>
            </a:r>
            <a:r>
              <a:rPr i="1" lang="en">
                <a:solidFill>
                  <a:srgbClr val="0000FF"/>
                </a:solidFill>
              </a:rPr>
              <a:t>Osteophytes​</a:t>
            </a:r>
            <a:endParaRPr i="1">
              <a:solidFill>
                <a:srgbClr val="0000FF"/>
              </a:solidFill>
            </a:endParaRPr>
          </a:p>
        </p:txBody>
      </p:sp>
      <p:pic>
        <p:nvPicPr>
          <p:cNvPr descr="Knee Osteoarthritis - Recon - Orthobullets" id="113" name="Google Shape;113;p16"/>
          <p:cNvPicPr preferRelativeResize="0"/>
          <p:nvPr/>
        </p:nvPicPr>
        <p:blipFill>
          <a:blip r:embed="rId3">
            <a:alphaModFix/>
          </a:blip>
          <a:stretch>
            <a:fillRect/>
          </a:stretch>
        </p:blipFill>
        <p:spPr>
          <a:xfrm>
            <a:off x="5692150" y="82675"/>
            <a:ext cx="3245700" cy="2639200"/>
          </a:xfrm>
          <a:prstGeom prst="rect">
            <a:avLst/>
          </a:prstGeom>
          <a:noFill/>
          <a:ln>
            <a:noFill/>
          </a:ln>
        </p:spPr>
      </p:pic>
      <p:pic>
        <p:nvPicPr>
          <p:cNvPr descr="Imaging of Musculoskeletal Disorders - Osteoarthritis" id="114" name="Google Shape;114;p16"/>
          <p:cNvPicPr preferRelativeResize="0"/>
          <p:nvPr/>
        </p:nvPicPr>
        <p:blipFill>
          <a:blip r:embed="rId4">
            <a:alphaModFix/>
          </a:blip>
          <a:stretch>
            <a:fillRect/>
          </a:stretch>
        </p:blipFill>
        <p:spPr>
          <a:xfrm>
            <a:off x="4747250" y="2850075"/>
            <a:ext cx="4278525" cy="2166975"/>
          </a:xfrm>
          <a:prstGeom prst="rect">
            <a:avLst/>
          </a:prstGeom>
          <a:noFill/>
          <a:ln>
            <a:noFill/>
          </a:ln>
        </p:spPr>
      </p:pic>
      <p:sp>
        <p:nvSpPr>
          <p:cNvPr id="115" name="Google Shape;115;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16"/>
          <p:cNvSpPr txBox="1"/>
          <p:nvPr>
            <p:ph type="title"/>
          </p:nvPr>
        </p:nvSpPr>
        <p:spPr>
          <a:xfrm>
            <a:off x="729450" y="573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Definition (Contd.)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2"/>
          <p:cNvSpPr txBox="1"/>
          <p:nvPr>
            <p:ph type="title"/>
          </p:nvPr>
        </p:nvSpPr>
        <p:spPr>
          <a:xfrm>
            <a:off x="727800" y="6272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Joint Space Width per Grade (Contd.)</a:t>
            </a:r>
            <a:endParaRPr/>
          </a:p>
        </p:txBody>
      </p:sp>
      <p:graphicFrame>
        <p:nvGraphicFramePr>
          <p:cNvPr id="574" name="Google Shape;574;p52"/>
          <p:cNvGraphicFramePr/>
          <p:nvPr/>
        </p:nvGraphicFramePr>
        <p:xfrm>
          <a:off x="952475" y="2055125"/>
          <a:ext cx="3000000" cy="3000000"/>
        </p:xfrm>
        <a:graphic>
          <a:graphicData uri="http://schemas.openxmlformats.org/drawingml/2006/table">
            <a:tbl>
              <a:tblPr>
                <a:noFill/>
                <a:tableStyleId>{F16AD4BF-3F17-4213-AE95-2A6B37D4BD9F}</a:tableStyleId>
              </a:tblPr>
              <a:tblGrid>
                <a:gridCol w="1034150"/>
                <a:gridCol w="1034150"/>
                <a:gridCol w="1034150"/>
                <a:gridCol w="1034150"/>
                <a:gridCol w="1034150"/>
              </a:tblGrid>
              <a:tr h="396225">
                <a:tc rowSpan="2">
                  <a:txBody>
                    <a:bodyPr/>
                    <a:lstStyle/>
                    <a:p>
                      <a:pPr indent="0" lvl="0" marL="0" rtl="0" algn="ctr">
                        <a:spcBef>
                          <a:spcPts val="0"/>
                        </a:spcBef>
                        <a:spcAft>
                          <a:spcPts val="0"/>
                        </a:spcAft>
                        <a:buNone/>
                      </a:pPr>
                      <a:r>
                        <a:rPr lang="en"/>
                        <a:t>Grade</a:t>
                      </a:r>
                      <a:endParaRPr/>
                    </a:p>
                  </a:txBody>
                  <a:tcPr marT="91425" marB="91425" marR="91425" marL="91425" anchor="ctr"/>
                </a:tc>
                <a:tc gridSpan="2">
                  <a:txBody>
                    <a:bodyPr/>
                    <a:lstStyle/>
                    <a:p>
                      <a:pPr indent="0" lvl="0" marL="0" rtl="0" algn="ctr">
                        <a:spcBef>
                          <a:spcPts val="0"/>
                        </a:spcBef>
                        <a:spcAft>
                          <a:spcPts val="0"/>
                        </a:spcAft>
                        <a:buNone/>
                      </a:pPr>
                      <a:r>
                        <a:rPr lang="en"/>
                        <a:t>Left Joint Space</a:t>
                      </a:r>
                      <a:endParaRPr/>
                    </a:p>
                  </a:txBody>
                  <a:tcPr marT="91425" marB="91425" marR="91425" marL="91425" anchor="ctr"/>
                </a:tc>
                <a:tc hMerge="1"/>
                <a:tc gridSpan="2">
                  <a:txBody>
                    <a:bodyPr/>
                    <a:lstStyle/>
                    <a:p>
                      <a:pPr indent="0" lvl="0" marL="0" rtl="0" algn="ctr">
                        <a:spcBef>
                          <a:spcPts val="0"/>
                        </a:spcBef>
                        <a:spcAft>
                          <a:spcPts val="0"/>
                        </a:spcAft>
                        <a:buNone/>
                      </a:pPr>
                      <a:r>
                        <a:rPr lang="en"/>
                        <a:t>Right Joint Space</a:t>
                      </a:r>
                      <a:endParaRPr/>
                    </a:p>
                  </a:txBody>
                  <a:tcPr marT="91425" marB="91425" marR="91425" marL="91425" anchor="ctr"/>
                </a:tc>
                <a:tc hMerge="1"/>
              </a:tr>
              <a:tr h="381000">
                <a:tc vMerge="1"/>
                <a:tc>
                  <a:txBody>
                    <a:bodyPr/>
                    <a:lstStyle/>
                    <a:p>
                      <a:pPr indent="0" lvl="0" marL="0" rtl="0" algn="ctr">
                        <a:spcBef>
                          <a:spcPts val="0"/>
                        </a:spcBef>
                        <a:spcAft>
                          <a:spcPts val="0"/>
                        </a:spcAft>
                        <a:buNone/>
                      </a:pPr>
                      <a:r>
                        <a:rPr lang="en"/>
                        <a:t>px</a:t>
                      </a:r>
                      <a:endParaRPr/>
                    </a:p>
                  </a:txBody>
                  <a:tcPr marT="91425" marB="91425" marR="91425" marL="91425" anchor="ctr">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tc>
                <a:tc>
                  <a:txBody>
                    <a:bodyPr/>
                    <a:lstStyle/>
                    <a:p>
                      <a:pPr indent="0" lvl="0" marL="0" rtl="0" algn="ctr">
                        <a:spcBef>
                          <a:spcPts val="0"/>
                        </a:spcBef>
                        <a:spcAft>
                          <a:spcPts val="0"/>
                        </a:spcAft>
                        <a:buNone/>
                      </a:pPr>
                      <a:r>
                        <a:rPr lang="en"/>
                        <a:t>px</a:t>
                      </a:r>
                      <a:endParaRPr/>
                    </a:p>
                  </a:txBody>
                  <a:tcPr marT="91425" marB="91425" marR="91425" marL="91425" anchor="ctr">
                    <a:lnB cap="flat" cmpd="sng" w="9525">
                      <a:solidFill>
                        <a:srgbClr val="00FF00"/>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tc>
              </a:tr>
              <a:tr h="381000">
                <a:tc>
                  <a:txBody>
                    <a:bodyPr/>
                    <a:lstStyle/>
                    <a:p>
                      <a:pPr indent="0" lvl="0" marL="0" rtl="0" algn="ctr">
                        <a:spcBef>
                          <a:spcPts val="0"/>
                        </a:spcBef>
                        <a:spcAft>
                          <a:spcPts val="0"/>
                        </a:spcAft>
                        <a:buNone/>
                      </a:pPr>
                      <a:r>
                        <a:rPr lang="en"/>
                        <a:t>0</a:t>
                      </a:r>
                      <a:endParaRPr/>
                    </a:p>
                  </a:txBody>
                  <a:tcPr marT="91425" marB="91425" marR="91425" marL="91425" anchor="ctr">
                    <a:lnR cap="flat" cmpd="sng" w="9525">
                      <a:solidFill>
                        <a:schemeClr val="accent1"/>
                      </a:solidFill>
                      <a:prstDash val="solid"/>
                      <a:round/>
                      <a:headEnd len="sm" w="sm" type="none"/>
                      <a:tailEnd len="sm" w="sm" type="none"/>
                    </a:lnR>
                  </a:tcPr>
                </a:tc>
                <a:tc>
                  <a:txBody>
                    <a:bodyPr/>
                    <a:lstStyle/>
                    <a:p>
                      <a:pPr indent="0" lvl="0" marL="0" rtl="0" algn="ctr">
                        <a:spcBef>
                          <a:spcPts val="0"/>
                        </a:spcBef>
                        <a:spcAft>
                          <a:spcPts val="0"/>
                        </a:spcAft>
                        <a:buNone/>
                      </a:pPr>
                      <a:r>
                        <a:rPr lang="en"/>
                        <a:t>19</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t>8.00</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rgbClr val="00FF00"/>
                      </a:solidFill>
                      <a:prstDash val="solid"/>
                      <a:round/>
                      <a:headEnd len="sm" w="sm" type="none"/>
                      <a:tailEnd len="sm" w="sm" type="none"/>
                    </a:lnR>
                  </a:tcPr>
                </a:tc>
                <a:tc>
                  <a:txBody>
                    <a:bodyPr/>
                    <a:lstStyle/>
                    <a:p>
                      <a:pPr indent="0" lvl="0" marL="0" rtl="0" algn="ctr">
                        <a:spcBef>
                          <a:spcPts val="0"/>
                        </a:spcBef>
                        <a:spcAft>
                          <a:spcPts val="0"/>
                        </a:spcAft>
                        <a:buNone/>
                      </a:pPr>
                      <a:r>
                        <a:rPr lang="en"/>
                        <a:t>19</a:t>
                      </a:r>
                      <a:endParaRPr/>
                    </a:p>
                  </a:txBody>
                  <a:tcPr marT="91425" marB="91425" marR="91425" marL="91425" anchor="ctr">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ctr">
                        <a:spcBef>
                          <a:spcPts val="0"/>
                        </a:spcBef>
                        <a:spcAft>
                          <a:spcPts val="0"/>
                        </a:spcAft>
                        <a:buNone/>
                      </a:pPr>
                      <a:r>
                        <a:rPr lang="en"/>
                        <a:t>8.00</a:t>
                      </a:r>
                      <a:endParaRPr/>
                    </a:p>
                  </a:txBody>
                  <a:tcPr marT="91425" marB="91425" marR="91425" marL="91425" anchor="ctr">
                    <a:lnL cap="flat" cmpd="sng" w="9525">
                      <a:solidFill>
                        <a:srgbClr val="00FF00"/>
                      </a:solidFill>
                      <a:prstDash val="solid"/>
                      <a:round/>
                      <a:headEnd len="sm" w="sm" type="none"/>
                      <a:tailEnd len="sm" w="sm" type="none"/>
                    </a:lnL>
                  </a:tcPr>
                </a:tc>
              </a:tr>
              <a:tr h="381000">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16</a:t>
                      </a:r>
                      <a:endParaRPr/>
                    </a:p>
                  </a:txBody>
                  <a:tcPr marT="91425" marB="91425" marR="91425" marL="91425" anchor="ctr">
                    <a:lnT cap="flat" cmpd="sng" w="9525">
                      <a:solidFill>
                        <a:schemeClr val="accent1"/>
                      </a:solidFill>
                      <a:prstDash val="solid"/>
                      <a:round/>
                      <a:headEnd len="sm" w="sm" type="none"/>
                      <a:tailEnd len="sm" w="sm" type="none"/>
                    </a:lnT>
                  </a:tcPr>
                </a:tc>
                <a:tc>
                  <a:txBody>
                    <a:bodyPr/>
                    <a:lstStyle/>
                    <a:p>
                      <a:pPr indent="0" lvl="0" marL="0" rtl="0" algn="ctr">
                        <a:spcBef>
                          <a:spcPts val="0"/>
                        </a:spcBef>
                        <a:spcAft>
                          <a:spcPts val="0"/>
                        </a:spcAft>
                        <a:buNone/>
                      </a:pPr>
                      <a:r>
                        <a:rPr lang="en"/>
                        <a:t>7.00</a:t>
                      </a:r>
                      <a:endParaRPr/>
                    </a:p>
                  </a:txBody>
                  <a:tcPr marT="91425" marB="91425" marR="91425" marL="91425" anchor="ctr"/>
                </a:tc>
                <a:tc>
                  <a:txBody>
                    <a:bodyPr/>
                    <a:lstStyle/>
                    <a:p>
                      <a:pPr indent="0" lvl="0" marL="0" rtl="0" algn="ctr">
                        <a:spcBef>
                          <a:spcPts val="0"/>
                        </a:spcBef>
                        <a:spcAft>
                          <a:spcPts val="0"/>
                        </a:spcAft>
                        <a:buNone/>
                      </a:pPr>
                      <a:r>
                        <a:rPr lang="en"/>
                        <a:t>16</a:t>
                      </a:r>
                      <a:endParaRPr/>
                    </a:p>
                  </a:txBody>
                  <a:tcPr marT="91425" marB="91425" marR="91425" marL="91425" anchor="ctr">
                    <a:lnT cap="flat" cmpd="sng" w="9525">
                      <a:solidFill>
                        <a:srgbClr val="00FF00"/>
                      </a:solidFill>
                      <a:prstDash val="solid"/>
                      <a:round/>
                      <a:headEnd len="sm" w="sm" type="none"/>
                      <a:tailEnd len="sm" w="sm" type="none"/>
                    </a:lnT>
                  </a:tcPr>
                </a:tc>
                <a:tc>
                  <a:txBody>
                    <a:bodyPr/>
                    <a:lstStyle/>
                    <a:p>
                      <a:pPr indent="0" lvl="0" marL="0" rtl="0" algn="ctr">
                        <a:spcBef>
                          <a:spcPts val="0"/>
                        </a:spcBef>
                        <a:spcAft>
                          <a:spcPts val="0"/>
                        </a:spcAft>
                        <a:buNone/>
                      </a:pPr>
                      <a:r>
                        <a:rPr lang="en"/>
                        <a:t>7.00</a:t>
                      </a:r>
                      <a:endParaRPr/>
                    </a:p>
                  </a:txBody>
                  <a:tcPr marT="91425" marB="91425" marR="91425" marL="91425" anchor="ctr"/>
                </a:tc>
              </a:tr>
              <a:tr h="381000">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14</a:t>
                      </a:r>
                      <a:endParaRPr/>
                    </a:p>
                  </a:txBody>
                  <a:tcPr marT="91425" marB="91425" marR="91425" marL="91425" anchor="ctr"/>
                </a:tc>
                <a:tc>
                  <a:txBody>
                    <a:bodyPr/>
                    <a:lstStyle/>
                    <a:p>
                      <a:pPr indent="0" lvl="0" marL="0" rtl="0" algn="ctr">
                        <a:spcBef>
                          <a:spcPts val="0"/>
                        </a:spcBef>
                        <a:spcAft>
                          <a:spcPts val="0"/>
                        </a:spcAft>
                        <a:buNone/>
                      </a:pPr>
                      <a:r>
                        <a:rPr lang="en"/>
                        <a:t>6.00</a:t>
                      </a:r>
                      <a:endParaRPr/>
                    </a:p>
                  </a:txBody>
                  <a:tcPr marT="91425" marB="91425" marR="91425" marL="91425" anchor="ctr"/>
                </a:tc>
                <a:tc>
                  <a:txBody>
                    <a:bodyPr/>
                    <a:lstStyle/>
                    <a:p>
                      <a:pPr indent="0" lvl="0" marL="0" rtl="0" algn="ctr">
                        <a:spcBef>
                          <a:spcPts val="0"/>
                        </a:spcBef>
                        <a:spcAft>
                          <a:spcPts val="0"/>
                        </a:spcAft>
                        <a:buNone/>
                      </a:pPr>
                      <a:r>
                        <a:rPr lang="en"/>
                        <a:t>14</a:t>
                      </a:r>
                      <a:endParaRPr/>
                    </a:p>
                  </a:txBody>
                  <a:tcPr marT="91425" marB="91425" marR="91425" marL="91425" anchor="ctr"/>
                </a:tc>
                <a:tc>
                  <a:txBody>
                    <a:bodyPr/>
                    <a:lstStyle/>
                    <a:p>
                      <a:pPr indent="0" lvl="0" marL="0" rtl="0" algn="ctr">
                        <a:spcBef>
                          <a:spcPts val="0"/>
                        </a:spcBef>
                        <a:spcAft>
                          <a:spcPts val="0"/>
                        </a:spcAft>
                        <a:buNone/>
                      </a:pPr>
                      <a:r>
                        <a:rPr lang="en"/>
                        <a:t>6.00</a:t>
                      </a:r>
                      <a:endParaRPr/>
                    </a:p>
                  </a:txBody>
                  <a:tcPr marT="91425" marB="91425" marR="91425" marL="91425" anchor="ctr"/>
                </a:tc>
              </a:tr>
              <a:tr h="381000">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11</a:t>
                      </a:r>
                      <a:endParaRPr/>
                    </a:p>
                  </a:txBody>
                  <a:tcPr marT="91425" marB="91425" marR="91425" marL="91425" anchor="ctr"/>
                </a:tc>
                <a:tc>
                  <a:txBody>
                    <a:bodyPr/>
                    <a:lstStyle/>
                    <a:p>
                      <a:pPr indent="0" lvl="0" marL="0" rtl="0" algn="ctr">
                        <a:spcBef>
                          <a:spcPts val="0"/>
                        </a:spcBef>
                        <a:spcAft>
                          <a:spcPts val="0"/>
                        </a:spcAft>
                        <a:buNone/>
                      </a:pPr>
                      <a:r>
                        <a:rPr lang="en"/>
                        <a:t>5.00</a:t>
                      </a:r>
                      <a:endParaRPr/>
                    </a:p>
                  </a:txBody>
                  <a:tcPr marT="91425" marB="91425" marR="91425" marL="91425" anchor="ctr"/>
                </a:tc>
                <a:tc>
                  <a:txBody>
                    <a:bodyPr/>
                    <a:lstStyle/>
                    <a:p>
                      <a:pPr indent="0" lvl="0" marL="0" rtl="0" algn="ctr">
                        <a:spcBef>
                          <a:spcPts val="0"/>
                        </a:spcBef>
                        <a:spcAft>
                          <a:spcPts val="0"/>
                        </a:spcAft>
                        <a:buNone/>
                      </a:pPr>
                      <a:r>
                        <a:rPr lang="en"/>
                        <a:t>12</a:t>
                      </a:r>
                      <a:endParaRPr/>
                    </a:p>
                  </a:txBody>
                  <a:tcPr marT="91425" marB="91425" marR="91425" marL="91425" anchor="ctr"/>
                </a:tc>
                <a:tc>
                  <a:txBody>
                    <a:bodyPr/>
                    <a:lstStyle/>
                    <a:p>
                      <a:pPr indent="0" lvl="0" marL="0" rtl="0" algn="ctr">
                        <a:spcBef>
                          <a:spcPts val="0"/>
                        </a:spcBef>
                        <a:spcAft>
                          <a:spcPts val="0"/>
                        </a:spcAft>
                        <a:buNone/>
                      </a:pPr>
                      <a:r>
                        <a:rPr lang="en"/>
                        <a:t>5.00</a:t>
                      </a:r>
                      <a:endParaRPr/>
                    </a:p>
                  </a:txBody>
                  <a:tcPr marT="91425" marB="91425" marR="91425" marL="91425" anchor="ctr"/>
                </a:tc>
              </a:tr>
              <a:tr h="381000">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11</a:t>
                      </a:r>
                      <a:endParaRPr/>
                    </a:p>
                  </a:txBody>
                  <a:tcPr marT="91425" marB="91425" marR="91425" marL="91425" anchor="ctr"/>
                </a:tc>
                <a:tc>
                  <a:txBody>
                    <a:bodyPr/>
                    <a:lstStyle/>
                    <a:p>
                      <a:pPr indent="0" lvl="0" marL="0" rtl="0" algn="ctr">
                        <a:spcBef>
                          <a:spcPts val="0"/>
                        </a:spcBef>
                        <a:spcAft>
                          <a:spcPts val="0"/>
                        </a:spcAft>
                        <a:buNone/>
                      </a:pPr>
                      <a:r>
                        <a:rPr lang="en"/>
                        <a:t>5.00</a:t>
                      </a:r>
                      <a:endParaRPr/>
                    </a:p>
                  </a:txBody>
                  <a:tcPr marT="91425" marB="91425" marR="91425" marL="91425" anchor="ctr"/>
                </a:tc>
                <a:tc>
                  <a:txBody>
                    <a:bodyPr/>
                    <a:lstStyle/>
                    <a:p>
                      <a:pPr indent="0" lvl="0" marL="0" rtl="0" algn="ctr">
                        <a:spcBef>
                          <a:spcPts val="0"/>
                        </a:spcBef>
                        <a:spcAft>
                          <a:spcPts val="0"/>
                        </a:spcAft>
                        <a:buNone/>
                      </a:pPr>
                      <a:r>
                        <a:rPr lang="en"/>
                        <a:t>11</a:t>
                      </a:r>
                      <a:endParaRPr/>
                    </a:p>
                  </a:txBody>
                  <a:tcPr marT="91425" marB="91425" marR="91425" marL="91425" anchor="ctr"/>
                </a:tc>
                <a:tc>
                  <a:txBody>
                    <a:bodyPr/>
                    <a:lstStyle/>
                    <a:p>
                      <a:pPr indent="0" lvl="0" marL="0" rtl="0" algn="ctr">
                        <a:spcBef>
                          <a:spcPts val="0"/>
                        </a:spcBef>
                        <a:spcAft>
                          <a:spcPts val="0"/>
                        </a:spcAft>
                        <a:buNone/>
                      </a:pPr>
                      <a:r>
                        <a:rPr lang="en"/>
                        <a:t>5.00</a:t>
                      </a:r>
                      <a:endParaRPr/>
                    </a:p>
                  </a:txBody>
                  <a:tcPr marT="91425" marB="91425" marR="91425" marL="91425" anchor="ctr"/>
                </a:tc>
              </a:tr>
            </a:tbl>
          </a:graphicData>
        </a:graphic>
      </p:graphicFrame>
      <p:sp>
        <p:nvSpPr>
          <p:cNvPr id="575" name="Google Shape;575;p52"/>
          <p:cNvSpPr txBox="1"/>
          <p:nvPr/>
        </p:nvSpPr>
        <p:spPr>
          <a:xfrm>
            <a:off x="6661275" y="2451350"/>
            <a:ext cx="20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Pixel values taken from</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Mean and Mode</a:t>
            </a:r>
            <a:endParaRPr sz="1300">
              <a:solidFill>
                <a:schemeClr val="accent1"/>
              </a:solidFill>
              <a:latin typeface="Chakra Petch SemiBold"/>
              <a:ea typeface="Chakra Petch SemiBold"/>
              <a:cs typeface="Chakra Petch SemiBold"/>
              <a:sym typeface="Chakra Petch SemiBold"/>
            </a:endParaRPr>
          </a:p>
        </p:txBody>
      </p:sp>
      <p:sp>
        <p:nvSpPr>
          <p:cNvPr id="576" name="Google Shape;576;p52"/>
          <p:cNvSpPr/>
          <p:nvPr/>
        </p:nvSpPr>
        <p:spPr>
          <a:xfrm>
            <a:off x="6516725" y="3189900"/>
            <a:ext cx="2083800" cy="12733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577" name="Google Shape;577;p52"/>
          <p:cNvSpPr txBox="1"/>
          <p:nvPr/>
        </p:nvSpPr>
        <p:spPr>
          <a:xfrm>
            <a:off x="6649325" y="3387100"/>
            <a:ext cx="554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  16</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 </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 224</a:t>
            </a:r>
            <a:endParaRPr sz="1300">
              <a:solidFill>
                <a:schemeClr val="accent1"/>
              </a:solidFill>
              <a:latin typeface="Chakra Petch SemiBold"/>
              <a:ea typeface="Chakra Petch SemiBold"/>
              <a:cs typeface="Chakra Petch SemiBold"/>
              <a:sym typeface="Chakra Petch SemiBold"/>
            </a:endParaRPr>
          </a:p>
        </p:txBody>
      </p:sp>
      <p:sp>
        <p:nvSpPr>
          <p:cNvPr id="578" name="Google Shape;578;p52"/>
          <p:cNvSpPr/>
          <p:nvPr/>
        </p:nvSpPr>
        <p:spPr>
          <a:xfrm>
            <a:off x="7203350" y="3633850"/>
            <a:ext cx="289200" cy="2916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579" name="Google Shape;579;p52"/>
          <p:cNvSpPr/>
          <p:nvPr/>
        </p:nvSpPr>
        <p:spPr>
          <a:xfrm>
            <a:off x="6553025" y="3633850"/>
            <a:ext cx="746700" cy="291600"/>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580" name="Google Shape;580;p52"/>
          <p:cNvSpPr txBox="1"/>
          <p:nvPr/>
        </p:nvSpPr>
        <p:spPr>
          <a:xfrm>
            <a:off x="7426125" y="3633850"/>
            <a:ext cx="109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100 = 7.14</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    </a:t>
            </a:r>
            <a:r>
              <a:rPr lang="en" sz="1800">
                <a:solidFill>
                  <a:srgbClr val="202124"/>
                </a:solidFill>
                <a:highlight>
                  <a:srgbClr val="FFFFFF"/>
                </a:highlight>
              </a:rPr>
              <a:t>≈ 7.00</a:t>
            </a:r>
            <a:endParaRPr sz="1700">
              <a:solidFill>
                <a:schemeClr val="accent1"/>
              </a:solidFill>
              <a:latin typeface="Chakra Petch SemiBold"/>
              <a:ea typeface="Chakra Petch SemiBold"/>
              <a:cs typeface="Chakra Petch SemiBold"/>
              <a:sym typeface="Chakra Petch SemiBold"/>
            </a:endParaRPr>
          </a:p>
        </p:txBody>
      </p:sp>
      <p:cxnSp>
        <p:nvCxnSpPr>
          <p:cNvPr id="581" name="Google Shape;581;p52"/>
          <p:cNvCxnSpPr/>
          <p:nvPr/>
        </p:nvCxnSpPr>
        <p:spPr>
          <a:xfrm flipH="1" rot="10800000">
            <a:off x="4264175" y="3312600"/>
            <a:ext cx="1674300" cy="12000"/>
          </a:xfrm>
          <a:prstGeom prst="straightConnector1">
            <a:avLst/>
          </a:prstGeom>
          <a:noFill/>
          <a:ln cap="flat" cmpd="sng" w="9525">
            <a:solidFill>
              <a:schemeClr val="accent3"/>
            </a:solidFill>
            <a:prstDash val="solid"/>
            <a:round/>
            <a:headEnd len="med" w="med" type="none"/>
            <a:tailEnd len="med" w="med" type="none"/>
          </a:ln>
        </p:spPr>
      </p:cxnSp>
      <p:cxnSp>
        <p:nvCxnSpPr>
          <p:cNvPr id="582" name="Google Shape;582;p52"/>
          <p:cNvCxnSpPr/>
          <p:nvPr/>
        </p:nvCxnSpPr>
        <p:spPr>
          <a:xfrm>
            <a:off x="4288250" y="3577575"/>
            <a:ext cx="1638300" cy="12000"/>
          </a:xfrm>
          <a:prstGeom prst="straightConnector1">
            <a:avLst/>
          </a:prstGeom>
          <a:noFill/>
          <a:ln cap="flat" cmpd="sng" w="9525">
            <a:solidFill>
              <a:schemeClr val="accent3"/>
            </a:solidFill>
            <a:prstDash val="solid"/>
            <a:round/>
            <a:headEnd len="med" w="med" type="none"/>
            <a:tailEnd len="med" w="med" type="none"/>
          </a:ln>
        </p:spPr>
      </p:cxnSp>
      <p:cxnSp>
        <p:nvCxnSpPr>
          <p:cNvPr id="583" name="Google Shape;583;p52"/>
          <p:cNvCxnSpPr/>
          <p:nvPr/>
        </p:nvCxnSpPr>
        <p:spPr>
          <a:xfrm>
            <a:off x="4300300" y="3336650"/>
            <a:ext cx="12000" cy="228900"/>
          </a:xfrm>
          <a:prstGeom prst="straightConnector1">
            <a:avLst/>
          </a:prstGeom>
          <a:noFill/>
          <a:ln cap="flat" cmpd="sng" w="9525">
            <a:solidFill>
              <a:schemeClr val="accent3"/>
            </a:solidFill>
            <a:prstDash val="solid"/>
            <a:round/>
            <a:headEnd len="med" w="med" type="none"/>
            <a:tailEnd len="med" w="med" type="none"/>
          </a:ln>
        </p:spPr>
      </p:cxnSp>
      <p:cxnSp>
        <p:nvCxnSpPr>
          <p:cNvPr id="584" name="Google Shape;584;p52"/>
          <p:cNvCxnSpPr/>
          <p:nvPr/>
        </p:nvCxnSpPr>
        <p:spPr>
          <a:xfrm flipH="1">
            <a:off x="5902425" y="3312550"/>
            <a:ext cx="12000" cy="252900"/>
          </a:xfrm>
          <a:prstGeom prst="straightConnector1">
            <a:avLst/>
          </a:prstGeom>
          <a:noFill/>
          <a:ln cap="flat" cmpd="sng" w="9525">
            <a:solidFill>
              <a:schemeClr val="accent3"/>
            </a:solidFill>
            <a:prstDash val="solid"/>
            <a:round/>
            <a:headEnd len="med" w="med" type="none"/>
            <a:tailEnd len="med" w="med" type="none"/>
          </a:ln>
        </p:spPr>
      </p:cxnSp>
      <p:sp>
        <p:nvSpPr>
          <p:cNvPr id="585" name="Google Shape;585;p52"/>
          <p:cNvSpPr/>
          <p:nvPr/>
        </p:nvSpPr>
        <p:spPr>
          <a:xfrm>
            <a:off x="6068125" y="3372800"/>
            <a:ext cx="427500" cy="156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C0000"/>
              </a:solidFill>
              <a:highlight>
                <a:srgbClr val="FF0000"/>
              </a:highlight>
              <a:latin typeface="Chakra Petch SemiBold"/>
              <a:ea typeface="Chakra Petch SemiBold"/>
              <a:cs typeface="Chakra Petch SemiBold"/>
              <a:sym typeface="Chakra Petch SemiBold"/>
            </a:endParaRPr>
          </a:p>
        </p:txBody>
      </p:sp>
      <p:sp>
        <p:nvSpPr>
          <p:cNvPr id="586" name="Google Shape;586;p52"/>
          <p:cNvSpPr txBox="1"/>
          <p:nvPr/>
        </p:nvSpPr>
        <p:spPr>
          <a:xfrm>
            <a:off x="6661275" y="4616825"/>
            <a:ext cx="1481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Image height</a:t>
            </a:r>
            <a:endParaRPr sz="1300">
              <a:solidFill>
                <a:schemeClr val="accent1"/>
              </a:solidFill>
              <a:latin typeface="Chakra Petch SemiBold"/>
              <a:ea typeface="Chakra Petch SemiBold"/>
              <a:cs typeface="Chakra Petch SemiBold"/>
              <a:sym typeface="Chakra Petch SemiBold"/>
            </a:endParaRPr>
          </a:p>
        </p:txBody>
      </p:sp>
      <p:cxnSp>
        <p:nvCxnSpPr>
          <p:cNvPr id="587" name="Google Shape;587;p52"/>
          <p:cNvCxnSpPr>
            <a:endCxn id="577" idx="2"/>
          </p:cNvCxnSpPr>
          <p:nvPr/>
        </p:nvCxnSpPr>
        <p:spPr>
          <a:xfrm rot="10800000">
            <a:off x="6926375" y="4172200"/>
            <a:ext cx="156600" cy="4653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52"/>
          <p:cNvCxnSpPr>
            <a:endCxn id="575" idx="1"/>
          </p:cNvCxnSpPr>
          <p:nvPr/>
        </p:nvCxnSpPr>
        <p:spPr>
          <a:xfrm flipH="1" rot="10800000">
            <a:off x="4878375" y="2743850"/>
            <a:ext cx="1782900" cy="291600"/>
          </a:xfrm>
          <a:prstGeom prst="straightConnector1">
            <a:avLst/>
          </a:prstGeom>
          <a:noFill/>
          <a:ln cap="flat" cmpd="sng" w="9525">
            <a:solidFill>
              <a:schemeClr val="dk2"/>
            </a:solidFill>
            <a:prstDash val="solid"/>
            <a:round/>
            <a:headEnd len="med" w="med" type="none"/>
            <a:tailEnd len="med" w="med" type="triangle"/>
          </a:ln>
        </p:spPr>
      </p:cxnSp>
      <p:sp>
        <p:nvSpPr>
          <p:cNvPr id="589" name="Google Shape;589;p5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3"/>
          <p:cNvSpPr txBox="1"/>
          <p:nvPr>
            <p:ph type="title"/>
          </p:nvPr>
        </p:nvSpPr>
        <p:spPr>
          <a:xfrm>
            <a:off x="729450" y="62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Optimum Range for Osteoarthritis</a:t>
            </a:r>
            <a:endParaRPr/>
          </a:p>
        </p:txBody>
      </p:sp>
      <p:sp>
        <p:nvSpPr>
          <p:cNvPr id="595" name="Google Shape;595;p53"/>
          <p:cNvSpPr txBox="1"/>
          <p:nvPr>
            <p:ph idx="1" type="body"/>
          </p:nvPr>
        </p:nvSpPr>
        <p:spPr>
          <a:xfrm>
            <a:off x="729450" y="1825900"/>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t>Images from </a:t>
            </a:r>
            <a:r>
              <a:rPr lang="en">
                <a:solidFill>
                  <a:srgbClr val="0000FF"/>
                </a:solidFill>
              </a:rPr>
              <a:t>grade 3 and 4</a:t>
            </a:r>
            <a:r>
              <a:rPr lang="en"/>
              <a:t> are </a:t>
            </a:r>
            <a:r>
              <a:rPr lang="en">
                <a:solidFill>
                  <a:srgbClr val="0000FF"/>
                </a:solidFill>
              </a:rPr>
              <a:t>definitely</a:t>
            </a:r>
            <a:r>
              <a:rPr lang="en"/>
              <a:t> having Osteoarthritis.</a:t>
            </a:r>
            <a:endParaRPr/>
          </a:p>
          <a:p>
            <a:pPr indent="-323850" lvl="0" marL="457200" rtl="0" algn="l">
              <a:spcBef>
                <a:spcPts val="0"/>
              </a:spcBef>
              <a:spcAft>
                <a:spcPts val="0"/>
              </a:spcAft>
              <a:buSzPts val="1500"/>
              <a:buChar char="➢"/>
            </a:pPr>
            <a:r>
              <a:rPr lang="en"/>
              <a:t>Those from </a:t>
            </a:r>
            <a:r>
              <a:rPr lang="en">
                <a:solidFill>
                  <a:srgbClr val="0000FF"/>
                </a:solidFill>
              </a:rPr>
              <a:t>2</a:t>
            </a:r>
            <a:r>
              <a:rPr lang="en"/>
              <a:t>  having </a:t>
            </a:r>
            <a:r>
              <a:rPr lang="en">
                <a:solidFill>
                  <a:srgbClr val="0000FF"/>
                </a:solidFill>
              </a:rPr>
              <a:t>narrowed joint space</a:t>
            </a:r>
            <a:r>
              <a:rPr lang="en"/>
              <a:t> are Osteoarthritic.</a:t>
            </a:r>
            <a:endParaRPr/>
          </a:p>
          <a:p>
            <a:pPr indent="-323850" lvl="0" marL="457200" rtl="0" algn="l">
              <a:spcBef>
                <a:spcPts val="0"/>
              </a:spcBef>
              <a:spcAft>
                <a:spcPts val="0"/>
              </a:spcAft>
              <a:buSzPts val="1500"/>
              <a:buChar char="➢"/>
            </a:pPr>
            <a:r>
              <a:rPr lang="en"/>
              <a:t>It is observed that, Joint Space Width for all of these are </a:t>
            </a:r>
            <a:r>
              <a:rPr b="1" lang="en">
                <a:solidFill>
                  <a:srgbClr val="0000FF"/>
                </a:solidFill>
                <a:latin typeface="Chakra Petch"/>
                <a:ea typeface="Chakra Petch"/>
                <a:cs typeface="Chakra Petch"/>
                <a:sym typeface="Chakra Petch"/>
              </a:rPr>
              <a:t>below 7%</a:t>
            </a:r>
            <a:r>
              <a:rPr lang="en"/>
              <a:t>.</a:t>
            </a:r>
            <a:endParaRPr/>
          </a:p>
          <a:p>
            <a:pPr indent="-323850" lvl="0" marL="457200" rtl="0" algn="l">
              <a:spcBef>
                <a:spcPts val="0"/>
              </a:spcBef>
              <a:spcAft>
                <a:spcPts val="0"/>
              </a:spcAft>
              <a:buSzPts val="1500"/>
              <a:buChar char="➢"/>
            </a:pPr>
            <a:r>
              <a:rPr lang="en"/>
              <a:t>Therefore, if a knee joint under diagnosis, have joint space width less than 7%, we can say that, it is affected by Osteoarthritis.</a:t>
            </a:r>
            <a:endParaRPr/>
          </a:p>
        </p:txBody>
      </p:sp>
      <p:sp>
        <p:nvSpPr>
          <p:cNvPr id="596" name="Google Shape;596;p53"/>
          <p:cNvSpPr txBox="1"/>
          <p:nvPr/>
        </p:nvSpPr>
        <p:spPr>
          <a:xfrm>
            <a:off x="1867075" y="3938950"/>
            <a:ext cx="561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latin typeface="Chakra Petch"/>
                <a:ea typeface="Chakra Petch"/>
                <a:cs typeface="Chakra Petch"/>
                <a:sym typeface="Chakra Petch"/>
              </a:rPr>
              <a:t>Joint Space Width </a:t>
            </a:r>
            <a:r>
              <a:rPr b="1" lang="en" sz="1800">
                <a:solidFill>
                  <a:srgbClr val="FF0000"/>
                </a:solidFill>
                <a:latin typeface="Chakra Petch"/>
                <a:ea typeface="Chakra Petch"/>
                <a:cs typeface="Chakra Petch"/>
                <a:sym typeface="Chakra Petch"/>
              </a:rPr>
              <a:t>&lt; 7%</a:t>
            </a:r>
            <a:r>
              <a:rPr b="1" lang="en" sz="1800">
                <a:solidFill>
                  <a:schemeClr val="accent1"/>
                </a:solidFill>
                <a:latin typeface="Chakra Petch"/>
                <a:ea typeface="Chakra Petch"/>
                <a:cs typeface="Chakra Petch"/>
                <a:sym typeface="Chakra Petch"/>
              </a:rPr>
              <a:t>  =&gt; Osteoarthritis ⚠️</a:t>
            </a:r>
            <a:endParaRPr b="1" sz="1800">
              <a:solidFill>
                <a:schemeClr val="accent1"/>
              </a:solidFill>
              <a:latin typeface="Chakra Petch"/>
              <a:ea typeface="Chakra Petch"/>
              <a:cs typeface="Chakra Petch"/>
              <a:sym typeface="Chakra Petch"/>
            </a:endParaRPr>
          </a:p>
        </p:txBody>
      </p:sp>
      <p:sp>
        <p:nvSpPr>
          <p:cNvPr id="597" name="Google Shape;597;p5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1000"/>
                                        <p:tgtEl>
                                          <p:spTgt spid="5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601" name="Shape 601"/>
        <p:cNvGrpSpPr/>
        <p:nvPr/>
      </p:nvGrpSpPr>
      <p:grpSpPr>
        <a:xfrm>
          <a:off x="0" y="0"/>
          <a:ext cx="0" cy="0"/>
          <a:chOff x="0" y="0"/>
          <a:chExt cx="0" cy="0"/>
        </a:xfrm>
      </p:grpSpPr>
      <p:sp>
        <p:nvSpPr>
          <p:cNvPr id="602" name="Google Shape;602;p54"/>
          <p:cNvSpPr txBox="1"/>
          <p:nvPr>
            <p:ph type="title"/>
          </p:nvPr>
        </p:nvSpPr>
        <p:spPr>
          <a:xfrm>
            <a:off x="893800" y="767325"/>
            <a:ext cx="7116600" cy="2976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7200"/>
              <a:buNone/>
            </a:pPr>
            <a:r>
              <a:rPr lang="en" sz="3600">
                <a:solidFill>
                  <a:srgbClr val="000000"/>
                </a:solidFill>
              </a:rPr>
              <a:t>Performance</a:t>
            </a:r>
            <a:endParaRPr sz="3600">
              <a:solidFill>
                <a:srgbClr val="000000"/>
              </a:solidFill>
            </a:endParaRPr>
          </a:p>
        </p:txBody>
      </p:sp>
      <p:sp>
        <p:nvSpPr>
          <p:cNvPr id="603" name="Google Shape;603;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5"/>
          <p:cNvSpPr txBox="1"/>
          <p:nvPr>
            <p:ph type="title"/>
          </p:nvPr>
        </p:nvSpPr>
        <p:spPr>
          <a:xfrm>
            <a:off x="727800" y="6216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for Validity of Osteoarthritis Detection</a:t>
            </a:r>
            <a:endParaRPr/>
          </a:p>
        </p:txBody>
      </p:sp>
      <p:graphicFrame>
        <p:nvGraphicFramePr>
          <p:cNvPr id="609" name="Google Shape;609;p55"/>
          <p:cNvGraphicFramePr/>
          <p:nvPr/>
        </p:nvGraphicFramePr>
        <p:xfrm>
          <a:off x="554975" y="2392400"/>
          <a:ext cx="3000000" cy="3000000"/>
        </p:xfrm>
        <a:graphic>
          <a:graphicData uri="http://schemas.openxmlformats.org/drawingml/2006/table">
            <a:tbl>
              <a:tblPr>
                <a:noFill/>
                <a:tableStyleId>{F16AD4BF-3F17-4213-AE95-2A6B37D4BD9F}</a:tableStyleId>
              </a:tblPr>
              <a:tblGrid>
                <a:gridCol w="1342875"/>
                <a:gridCol w="1342875"/>
              </a:tblGrid>
              <a:tr h="381000">
                <a:tc>
                  <a:txBody>
                    <a:bodyPr/>
                    <a:lstStyle/>
                    <a:p>
                      <a:pPr indent="0" lvl="0" marL="0" rtl="0" algn="ctr">
                        <a:spcBef>
                          <a:spcPts val="0"/>
                        </a:spcBef>
                        <a:spcAft>
                          <a:spcPts val="0"/>
                        </a:spcAft>
                        <a:buNone/>
                      </a:pPr>
                      <a:r>
                        <a:rPr lang="en"/>
                        <a:t>Grade</a:t>
                      </a:r>
                      <a:endParaRPr/>
                    </a:p>
                  </a:txBody>
                  <a:tcPr marT="91425" marB="91425" marR="91425" marL="91425" anchor="ctr"/>
                </a:tc>
                <a:tc>
                  <a:txBody>
                    <a:bodyPr/>
                    <a:lstStyle/>
                    <a:p>
                      <a:pPr indent="0" lvl="0" marL="0" rtl="0" algn="ctr">
                        <a:spcBef>
                          <a:spcPts val="0"/>
                        </a:spcBef>
                        <a:spcAft>
                          <a:spcPts val="0"/>
                        </a:spcAft>
                        <a:buNone/>
                      </a:pPr>
                      <a:r>
                        <a:rPr lang="en"/>
                        <a:t>Images</a:t>
                      </a:r>
                      <a:endParaRPr/>
                    </a:p>
                  </a:txBody>
                  <a:tcPr marT="91425" marB="91425" marR="91425" marL="91425" anchor="ctr"/>
                </a:tc>
              </a:tr>
              <a:tr h="381000">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92</a:t>
                      </a:r>
                      <a:endParaRPr/>
                    </a:p>
                  </a:txBody>
                  <a:tcPr marT="91425" marB="91425" marR="91425" marL="91425" anchor="ctr"/>
                </a:tc>
              </a:tr>
              <a:tr h="381000">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95</a:t>
                      </a:r>
                      <a:endParaRPr/>
                    </a:p>
                  </a:txBody>
                  <a:tcPr marT="91425" marB="91425" marR="91425" marL="91425" anchor="ctr"/>
                </a:tc>
              </a:tr>
              <a:tr h="381000">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97</a:t>
                      </a:r>
                      <a:endParaRPr/>
                    </a:p>
                  </a:txBody>
                  <a:tcPr marT="91425" marB="91425" marR="91425" marL="91425" anchor="ctr"/>
                </a:tc>
              </a:tr>
              <a:tr h="381000">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93</a:t>
                      </a:r>
                      <a:endParaRPr/>
                    </a:p>
                  </a:txBody>
                  <a:tcPr marT="91425" marB="91425" marR="91425" marL="91425" anchor="ctr"/>
                </a:tc>
              </a:tr>
              <a:tr h="381000">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24</a:t>
                      </a:r>
                      <a:endParaRPr/>
                    </a:p>
                  </a:txBody>
                  <a:tcPr marT="91425" marB="91425" marR="91425" marL="91425" anchor="ctr"/>
                </a:tc>
              </a:tr>
            </a:tbl>
          </a:graphicData>
        </a:graphic>
      </p:graphicFrame>
      <p:cxnSp>
        <p:nvCxnSpPr>
          <p:cNvPr id="610" name="Google Shape;610;p55"/>
          <p:cNvCxnSpPr/>
          <p:nvPr/>
        </p:nvCxnSpPr>
        <p:spPr>
          <a:xfrm flipH="1" rot="10800000">
            <a:off x="3168000" y="2276725"/>
            <a:ext cx="1373100" cy="180600"/>
          </a:xfrm>
          <a:prstGeom prst="straightConnector1">
            <a:avLst/>
          </a:prstGeom>
          <a:noFill/>
          <a:ln cap="flat" cmpd="sng" w="9525">
            <a:solidFill>
              <a:schemeClr val="dk2"/>
            </a:solidFill>
            <a:prstDash val="solid"/>
            <a:round/>
            <a:headEnd len="med" w="med" type="none"/>
            <a:tailEnd len="med" w="med" type="triangle"/>
          </a:ln>
        </p:spPr>
      </p:cxnSp>
      <p:sp>
        <p:nvSpPr>
          <p:cNvPr id="611" name="Google Shape;611;p55"/>
          <p:cNvSpPr/>
          <p:nvPr/>
        </p:nvSpPr>
        <p:spPr>
          <a:xfrm>
            <a:off x="4685750" y="1951400"/>
            <a:ext cx="975726" cy="67456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Image</a:t>
            </a:r>
            <a:endParaRPr>
              <a:latin typeface="Chakra Petch SemiBold"/>
              <a:ea typeface="Chakra Petch SemiBold"/>
              <a:cs typeface="Chakra Petch SemiBold"/>
              <a:sym typeface="Chakra Petch SemiBold"/>
            </a:endParaRPr>
          </a:p>
        </p:txBody>
      </p:sp>
      <p:sp>
        <p:nvSpPr>
          <p:cNvPr id="612" name="Google Shape;612;p55"/>
          <p:cNvSpPr/>
          <p:nvPr/>
        </p:nvSpPr>
        <p:spPr>
          <a:xfrm>
            <a:off x="7379800" y="1951400"/>
            <a:ext cx="975726" cy="674568"/>
          </a:xfrm>
          <a:prstGeom prst="flowChartDocumen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Image</a:t>
            </a:r>
            <a:endParaRPr>
              <a:latin typeface="Chakra Petch SemiBold"/>
              <a:ea typeface="Chakra Petch SemiBold"/>
              <a:cs typeface="Chakra Petch SemiBold"/>
              <a:sym typeface="Chakra Petch SemiBold"/>
            </a:endParaRPr>
          </a:p>
        </p:txBody>
      </p:sp>
      <p:sp>
        <p:nvSpPr>
          <p:cNvPr id="613" name="Google Shape;613;p55"/>
          <p:cNvSpPr/>
          <p:nvPr/>
        </p:nvSpPr>
        <p:spPr>
          <a:xfrm>
            <a:off x="5797950" y="2065950"/>
            <a:ext cx="1477500" cy="44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Segmentation</a:t>
            </a:r>
            <a:endParaRPr>
              <a:latin typeface="Chakra Petch SemiBold"/>
              <a:ea typeface="Chakra Petch SemiBold"/>
              <a:cs typeface="Chakra Petch SemiBold"/>
              <a:sym typeface="Chakra Petch SemiBold"/>
            </a:endParaRPr>
          </a:p>
        </p:txBody>
      </p:sp>
      <p:sp>
        <p:nvSpPr>
          <p:cNvPr id="614" name="Google Shape;614;p55"/>
          <p:cNvSpPr/>
          <p:nvPr/>
        </p:nvSpPr>
        <p:spPr>
          <a:xfrm>
            <a:off x="7212350" y="2885313"/>
            <a:ext cx="1477500" cy="5352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Edge Detection</a:t>
            </a:r>
            <a:endParaRPr>
              <a:latin typeface="Chakra Petch SemiBold"/>
              <a:ea typeface="Chakra Petch SemiBold"/>
              <a:cs typeface="Chakra Petch SemiBold"/>
              <a:sym typeface="Chakra Petch SemiBold"/>
            </a:endParaRPr>
          </a:p>
        </p:txBody>
      </p:sp>
      <p:sp>
        <p:nvSpPr>
          <p:cNvPr id="615" name="Google Shape;615;p55"/>
          <p:cNvSpPr/>
          <p:nvPr/>
        </p:nvSpPr>
        <p:spPr>
          <a:xfrm>
            <a:off x="5047025" y="2885313"/>
            <a:ext cx="1477500" cy="5352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Joint Space(%) </a:t>
            </a:r>
            <a:endParaRPr>
              <a:latin typeface="Chakra Petch SemiBold"/>
              <a:ea typeface="Chakra Petch SemiBold"/>
              <a:cs typeface="Chakra Petch SemiBold"/>
              <a:sym typeface="Chakra Petch SemiBold"/>
            </a:endParaRPr>
          </a:p>
          <a:p>
            <a:pPr indent="0" lvl="0" marL="0" rtl="0" algn="ctr">
              <a:spcBef>
                <a:spcPts val="0"/>
              </a:spcBef>
              <a:spcAft>
                <a:spcPts val="0"/>
              </a:spcAft>
              <a:buNone/>
            </a:pPr>
            <a:r>
              <a:rPr lang="en">
                <a:latin typeface="Chakra Petch SemiBold"/>
                <a:ea typeface="Chakra Petch SemiBold"/>
                <a:cs typeface="Chakra Petch SemiBold"/>
                <a:sym typeface="Chakra Petch SemiBold"/>
              </a:rPr>
              <a:t>Calculation</a:t>
            </a:r>
            <a:endParaRPr>
              <a:latin typeface="Chakra Petch SemiBold"/>
              <a:ea typeface="Chakra Petch SemiBold"/>
              <a:cs typeface="Chakra Petch SemiBold"/>
              <a:sym typeface="Chakra Petch SemiBold"/>
            </a:endParaRPr>
          </a:p>
        </p:txBody>
      </p:sp>
      <p:sp>
        <p:nvSpPr>
          <p:cNvPr id="616" name="Google Shape;616;p55"/>
          <p:cNvSpPr/>
          <p:nvPr/>
        </p:nvSpPr>
        <p:spPr>
          <a:xfrm>
            <a:off x="5601250" y="3581000"/>
            <a:ext cx="1373100" cy="7709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&lt; 7%</a:t>
            </a:r>
            <a:endParaRPr>
              <a:latin typeface="Chakra Petch SemiBold"/>
              <a:ea typeface="Chakra Petch SemiBold"/>
              <a:cs typeface="Chakra Petch SemiBold"/>
              <a:sym typeface="Chakra Petch SemiBold"/>
            </a:endParaRPr>
          </a:p>
        </p:txBody>
      </p:sp>
      <p:sp>
        <p:nvSpPr>
          <p:cNvPr id="617" name="Google Shape;617;p55"/>
          <p:cNvSpPr/>
          <p:nvPr/>
        </p:nvSpPr>
        <p:spPr>
          <a:xfrm>
            <a:off x="7264550" y="3874525"/>
            <a:ext cx="1373100" cy="7709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4/3/2</a:t>
            </a:r>
            <a:endParaRPr>
              <a:latin typeface="Chakra Petch SemiBold"/>
              <a:ea typeface="Chakra Petch SemiBold"/>
              <a:cs typeface="Chakra Petch SemiBold"/>
              <a:sym typeface="Chakra Petch SemiBold"/>
            </a:endParaRPr>
          </a:p>
        </p:txBody>
      </p:sp>
      <p:sp>
        <p:nvSpPr>
          <p:cNvPr id="618" name="Google Shape;618;p55"/>
          <p:cNvSpPr/>
          <p:nvPr/>
        </p:nvSpPr>
        <p:spPr>
          <a:xfrm>
            <a:off x="4055725" y="3874525"/>
            <a:ext cx="1373100" cy="7709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0/1/2</a:t>
            </a:r>
            <a:endParaRPr>
              <a:latin typeface="Chakra Petch SemiBold"/>
              <a:ea typeface="Chakra Petch SemiBold"/>
              <a:cs typeface="Chakra Petch SemiBold"/>
              <a:sym typeface="Chakra Petch SemiBold"/>
            </a:endParaRPr>
          </a:p>
        </p:txBody>
      </p:sp>
      <p:cxnSp>
        <p:nvCxnSpPr>
          <p:cNvPr id="619" name="Google Shape;619;p55"/>
          <p:cNvCxnSpPr>
            <a:stCxn id="612" idx="2"/>
          </p:cNvCxnSpPr>
          <p:nvPr/>
        </p:nvCxnSpPr>
        <p:spPr>
          <a:xfrm flipH="1">
            <a:off x="7865863" y="2581372"/>
            <a:ext cx="1800" cy="345600"/>
          </a:xfrm>
          <a:prstGeom prst="straightConnector1">
            <a:avLst/>
          </a:prstGeom>
          <a:noFill/>
          <a:ln cap="flat" cmpd="sng" w="9525">
            <a:solidFill>
              <a:schemeClr val="dk2"/>
            </a:solidFill>
            <a:prstDash val="solid"/>
            <a:round/>
            <a:headEnd len="med" w="med" type="none"/>
            <a:tailEnd len="med" w="med" type="triangle"/>
          </a:ln>
        </p:spPr>
      </p:cxnSp>
      <p:cxnSp>
        <p:nvCxnSpPr>
          <p:cNvPr id="620" name="Google Shape;620;p55"/>
          <p:cNvCxnSpPr>
            <a:stCxn id="614" idx="1"/>
            <a:endCxn id="615" idx="3"/>
          </p:cNvCxnSpPr>
          <p:nvPr/>
        </p:nvCxnSpPr>
        <p:spPr>
          <a:xfrm rot="10800000">
            <a:off x="6524450" y="3152913"/>
            <a:ext cx="687900" cy="0"/>
          </a:xfrm>
          <a:prstGeom prst="straightConnector1">
            <a:avLst/>
          </a:prstGeom>
          <a:noFill/>
          <a:ln cap="flat" cmpd="sng" w="9525">
            <a:solidFill>
              <a:schemeClr val="dk2"/>
            </a:solidFill>
            <a:prstDash val="solid"/>
            <a:round/>
            <a:headEnd len="med" w="med" type="none"/>
            <a:tailEnd len="med" w="med" type="triangle"/>
          </a:ln>
        </p:spPr>
      </p:cxnSp>
      <p:cxnSp>
        <p:nvCxnSpPr>
          <p:cNvPr id="621" name="Google Shape;621;p55"/>
          <p:cNvCxnSpPr>
            <a:stCxn id="615" idx="2"/>
            <a:endCxn id="616" idx="0"/>
          </p:cNvCxnSpPr>
          <p:nvPr/>
        </p:nvCxnSpPr>
        <p:spPr>
          <a:xfrm>
            <a:off x="5785775" y="3420513"/>
            <a:ext cx="501900" cy="160500"/>
          </a:xfrm>
          <a:prstGeom prst="straightConnector1">
            <a:avLst/>
          </a:prstGeom>
          <a:noFill/>
          <a:ln cap="flat" cmpd="sng" w="9525">
            <a:solidFill>
              <a:schemeClr val="dk2"/>
            </a:solidFill>
            <a:prstDash val="solid"/>
            <a:round/>
            <a:headEnd len="med" w="med" type="none"/>
            <a:tailEnd len="med" w="med" type="triangle"/>
          </a:ln>
        </p:spPr>
      </p:cxnSp>
      <p:cxnSp>
        <p:nvCxnSpPr>
          <p:cNvPr id="622" name="Google Shape;622;p55"/>
          <p:cNvCxnSpPr>
            <a:stCxn id="616" idx="3"/>
            <a:endCxn id="617" idx="0"/>
          </p:cNvCxnSpPr>
          <p:nvPr/>
        </p:nvCxnSpPr>
        <p:spPr>
          <a:xfrm flipH="1" rot="10800000">
            <a:off x="6974350" y="3874663"/>
            <a:ext cx="976800" cy="91800"/>
          </a:xfrm>
          <a:prstGeom prst="bentConnector4">
            <a:avLst>
              <a:gd fmla="val 14855" name="adj1"/>
              <a:gd fmla="val 359545" name="adj2"/>
            </a:avLst>
          </a:prstGeom>
          <a:noFill/>
          <a:ln cap="flat" cmpd="sng" w="9525">
            <a:solidFill>
              <a:schemeClr val="dk2"/>
            </a:solidFill>
            <a:prstDash val="solid"/>
            <a:round/>
            <a:headEnd len="med" w="med" type="none"/>
            <a:tailEnd len="med" w="med" type="none"/>
          </a:ln>
        </p:spPr>
      </p:cxnSp>
      <p:cxnSp>
        <p:nvCxnSpPr>
          <p:cNvPr id="623" name="Google Shape;623;p55"/>
          <p:cNvCxnSpPr>
            <a:stCxn id="616" idx="1"/>
            <a:endCxn id="618" idx="0"/>
          </p:cNvCxnSpPr>
          <p:nvPr/>
        </p:nvCxnSpPr>
        <p:spPr>
          <a:xfrm rot="10800000">
            <a:off x="4742350" y="3874663"/>
            <a:ext cx="858900" cy="91800"/>
          </a:xfrm>
          <a:prstGeom prst="bentConnector4">
            <a:avLst>
              <a:gd fmla="val 10038" name="adj1"/>
              <a:gd fmla="val 359545" name="adj2"/>
            </a:avLst>
          </a:prstGeom>
          <a:noFill/>
          <a:ln cap="flat" cmpd="sng" w="9525">
            <a:solidFill>
              <a:schemeClr val="dk2"/>
            </a:solidFill>
            <a:prstDash val="solid"/>
            <a:round/>
            <a:headEnd len="med" w="med" type="none"/>
            <a:tailEnd len="med" w="med" type="none"/>
          </a:ln>
        </p:spPr>
      </p:cxnSp>
      <p:sp>
        <p:nvSpPr>
          <p:cNvPr id="624" name="Google Shape;624;p55"/>
          <p:cNvSpPr/>
          <p:nvPr/>
        </p:nvSpPr>
        <p:spPr>
          <a:xfrm>
            <a:off x="3625750" y="4565400"/>
            <a:ext cx="501900" cy="4455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F</a:t>
            </a:r>
            <a:endParaRPr>
              <a:latin typeface="Chakra Petch SemiBold"/>
              <a:ea typeface="Chakra Petch SemiBold"/>
              <a:cs typeface="Chakra Petch SemiBold"/>
              <a:sym typeface="Chakra Petch SemiBold"/>
            </a:endParaRPr>
          </a:p>
        </p:txBody>
      </p:sp>
      <p:sp>
        <p:nvSpPr>
          <p:cNvPr id="625" name="Google Shape;625;p55"/>
          <p:cNvSpPr/>
          <p:nvPr/>
        </p:nvSpPr>
        <p:spPr>
          <a:xfrm>
            <a:off x="5445150" y="4565400"/>
            <a:ext cx="501900" cy="4455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T</a:t>
            </a:r>
            <a:endParaRPr>
              <a:latin typeface="Chakra Petch SemiBold"/>
              <a:ea typeface="Chakra Petch SemiBold"/>
              <a:cs typeface="Chakra Petch SemiBold"/>
              <a:sym typeface="Chakra Petch SemiBold"/>
            </a:endParaRPr>
          </a:p>
        </p:txBody>
      </p:sp>
      <p:sp>
        <p:nvSpPr>
          <p:cNvPr id="626" name="Google Shape;626;p55"/>
          <p:cNvSpPr/>
          <p:nvPr/>
        </p:nvSpPr>
        <p:spPr>
          <a:xfrm>
            <a:off x="6701700" y="4565400"/>
            <a:ext cx="501900" cy="4455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F</a:t>
            </a:r>
            <a:endParaRPr>
              <a:latin typeface="Chakra Petch SemiBold"/>
              <a:ea typeface="Chakra Petch SemiBold"/>
              <a:cs typeface="Chakra Petch SemiBold"/>
              <a:sym typeface="Chakra Petch SemiBold"/>
            </a:endParaRPr>
          </a:p>
        </p:txBody>
      </p:sp>
      <p:sp>
        <p:nvSpPr>
          <p:cNvPr id="627" name="Google Shape;627;p55"/>
          <p:cNvSpPr/>
          <p:nvPr/>
        </p:nvSpPr>
        <p:spPr>
          <a:xfrm>
            <a:off x="8548750" y="4565400"/>
            <a:ext cx="501900" cy="4455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T</a:t>
            </a:r>
            <a:endParaRPr>
              <a:latin typeface="Chakra Petch SemiBold"/>
              <a:ea typeface="Chakra Petch SemiBold"/>
              <a:cs typeface="Chakra Petch SemiBold"/>
              <a:sym typeface="Chakra Petch SemiBold"/>
            </a:endParaRPr>
          </a:p>
        </p:txBody>
      </p:sp>
      <p:cxnSp>
        <p:nvCxnSpPr>
          <p:cNvPr id="628" name="Google Shape;628;p55"/>
          <p:cNvCxnSpPr>
            <a:stCxn id="618" idx="1"/>
            <a:endCxn id="624" idx="0"/>
          </p:cNvCxnSpPr>
          <p:nvPr/>
        </p:nvCxnSpPr>
        <p:spPr>
          <a:xfrm flipH="1">
            <a:off x="3876625" y="4259988"/>
            <a:ext cx="179100" cy="305400"/>
          </a:xfrm>
          <a:prstGeom prst="bentConnector2">
            <a:avLst/>
          </a:prstGeom>
          <a:noFill/>
          <a:ln cap="flat" cmpd="sng" w="9525">
            <a:solidFill>
              <a:schemeClr val="dk2"/>
            </a:solidFill>
            <a:prstDash val="solid"/>
            <a:round/>
            <a:headEnd len="med" w="med" type="none"/>
            <a:tailEnd len="med" w="med" type="none"/>
          </a:ln>
        </p:spPr>
      </p:cxnSp>
      <p:cxnSp>
        <p:nvCxnSpPr>
          <p:cNvPr id="629" name="Google Shape;629;p55"/>
          <p:cNvCxnSpPr>
            <a:stCxn id="618" idx="3"/>
            <a:endCxn id="625" idx="0"/>
          </p:cNvCxnSpPr>
          <p:nvPr/>
        </p:nvCxnSpPr>
        <p:spPr>
          <a:xfrm>
            <a:off x="5428825" y="4259988"/>
            <a:ext cx="267300" cy="305400"/>
          </a:xfrm>
          <a:prstGeom prst="bentConnector2">
            <a:avLst/>
          </a:prstGeom>
          <a:noFill/>
          <a:ln cap="flat" cmpd="sng" w="9525">
            <a:solidFill>
              <a:schemeClr val="dk2"/>
            </a:solidFill>
            <a:prstDash val="solid"/>
            <a:round/>
            <a:headEnd len="med" w="med" type="none"/>
            <a:tailEnd len="med" w="med" type="none"/>
          </a:ln>
        </p:spPr>
      </p:cxnSp>
      <p:cxnSp>
        <p:nvCxnSpPr>
          <p:cNvPr id="630" name="Google Shape;630;p55"/>
          <p:cNvCxnSpPr>
            <a:stCxn id="617" idx="1"/>
            <a:endCxn id="626" idx="0"/>
          </p:cNvCxnSpPr>
          <p:nvPr/>
        </p:nvCxnSpPr>
        <p:spPr>
          <a:xfrm flipH="1">
            <a:off x="6952550" y="4259988"/>
            <a:ext cx="312000" cy="305400"/>
          </a:xfrm>
          <a:prstGeom prst="bentConnector2">
            <a:avLst/>
          </a:prstGeom>
          <a:noFill/>
          <a:ln cap="flat" cmpd="sng" w="9525">
            <a:solidFill>
              <a:schemeClr val="dk2"/>
            </a:solidFill>
            <a:prstDash val="solid"/>
            <a:round/>
            <a:headEnd len="med" w="med" type="none"/>
            <a:tailEnd len="med" w="med" type="none"/>
          </a:ln>
        </p:spPr>
      </p:cxnSp>
      <p:cxnSp>
        <p:nvCxnSpPr>
          <p:cNvPr id="631" name="Google Shape;631;p55"/>
          <p:cNvCxnSpPr>
            <a:stCxn id="617" idx="3"/>
            <a:endCxn id="627" idx="0"/>
          </p:cNvCxnSpPr>
          <p:nvPr/>
        </p:nvCxnSpPr>
        <p:spPr>
          <a:xfrm>
            <a:off x="8637650" y="4259988"/>
            <a:ext cx="162000" cy="305400"/>
          </a:xfrm>
          <a:prstGeom prst="bentConnector2">
            <a:avLst/>
          </a:prstGeom>
          <a:noFill/>
          <a:ln cap="flat" cmpd="sng" w="9525">
            <a:solidFill>
              <a:schemeClr val="dk2"/>
            </a:solidFill>
            <a:prstDash val="solid"/>
            <a:round/>
            <a:headEnd len="med" w="med" type="none"/>
            <a:tailEnd len="med" w="med" type="none"/>
          </a:ln>
        </p:spPr>
      </p:cxnSp>
      <p:sp>
        <p:nvSpPr>
          <p:cNvPr id="632" name="Google Shape;632;p55"/>
          <p:cNvSpPr txBox="1"/>
          <p:nvPr/>
        </p:nvSpPr>
        <p:spPr>
          <a:xfrm>
            <a:off x="7146775" y="3647813"/>
            <a:ext cx="50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yes</a:t>
            </a:r>
            <a:endParaRPr sz="1300">
              <a:solidFill>
                <a:schemeClr val="accent1"/>
              </a:solidFill>
              <a:latin typeface="Chakra Petch SemiBold"/>
              <a:ea typeface="Chakra Petch SemiBold"/>
              <a:cs typeface="Chakra Petch SemiBold"/>
              <a:sym typeface="Chakra Petch SemiBold"/>
            </a:endParaRPr>
          </a:p>
        </p:txBody>
      </p:sp>
      <p:sp>
        <p:nvSpPr>
          <p:cNvPr id="633" name="Google Shape;633;p55"/>
          <p:cNvSpPr txBox="1"/>
          <p:nvPr/>
        </p:nvSpPr>
        <p:spPr>
          <a:xfrm>
            <a:off x="5047013" y="3647813"/>
            <a:ext cx="50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no</a:t>
            </a:r>
            <a:endParaRPr sz="1300">
              <a:solidFill>
                <a:schemeClr val="accent1"/>
              </a:solidFill>
              <a:latin typeface="Chakra Petch SemiBold"/>
              <a:ea typeface="Chakra Petch SemiBold"/>
              <a:cs typeface="Chakra Petch SemiBold"/>
              <a:sym typeface="Chakra Petch SemiBold"/>
            </a:endParaRPr>
          </a:p>
        </p:txBody>
      </p:sp>
      <p:sp>
        <p:nvSpPr>
          <p:cNvPr id="634" name="Google Shape;634;p55"/>
          <p:cNvSpPr txBox="1"/>
          <p:nvPr/>
        </p:nvSpPr>
        <p:spPr>
          <a:xfrm>
            <a:off x="8643700" y="3874525"/>
            <a:ext cx="31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y</a:t>
            </a:r>
            <a:endParaRPr sz="1300">
              <a:solidFill>
                <a:schemeClr val="accent1"/>
              </a:solidFill>
              <a:latin typeface="Chakra Petch SemiBold"/>
              <a:ea typeface="Chakra Petch SemiBold"/>
              <a:cs typeface="Chakra Petch SemiBold"/>
              <a:sym typeface="Chakra Petch SemiBold"/>
            </a:endParaRPr>
          </a:p>
        </p:txBody>
      </p:sp>
      <p:sp>
        <p:nvSpPr>
          <p:cNvPr id="635" name="Google Shape;635;p55"/>
          <p:cNvSpPr txBox="1"/>
          <p:nvPr/>
        </p:nvSpPr>
        <p:spPr>
          <a:xfrm>
            <a:off x="7055300" y="4260025"/>
            <a:ext cx="385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n</a:t>
            </a:r>
            <a:endParaRPr sz="1300">
              <a:solidFill>
                <a:schemeClr val="accent1"/>
              </a:solidFill>
              <a:latin typeface="Chakra Petch SemiBold"/>
              <a:ea typeface="Chakra Petch SemiBold"/>
              <a:cs typeface="Chakra Petch SemiBold"/>
              <a:sym typeface="Chakra Petch SemiBold"/>
            </a:endParaRPr>
          </a:p>
        </p:txBody>
      </p:sp>
      <p:sp>
        <p:nvSpPr>
          <p:cNvPr id="636" name="Google Shape;636;p55"/>
          <p:cNvSpPr txBox="1"/>
          <p:nvPr/>
        </p:nvSpPr>
        <p:spPr>
          <a:xfrm>
            <a:off x="5348138" y="4182350"/>
            <a:ext cx="31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y</a:t>
            </a:r>
            <a:endParaRPr sz="1300">
              <a:solidFill>
                <a:schemeClr val="accent1"/>
              </a:solidFill>
              <a:latin typeface="Chakra Petch SemiBold"/>
              <a:ea typeface="Chakra Petch SemiBold"/>
              <a:cs typeface="Chakra Petch SemiBold"/>
              <a:sym typeface="Chakra Petch SemiBold"/>
            </a:endParaRPr>
          </a:p>
        </p:txBody>
      </p:sp>
      <p:sp>
        <p:nvSpPr>
          <p:cNvPr id="637" name="Google Shape;637;p55"/>
          <p:cNvSpPr txBox="1"/>
          <p:nvPr/>
        </p:nvSpPr>
        <p:spPr>
          <a:xfrm>
            <a:off x="3743750" y="3874525"/>
            <a:ext cx="31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n</a:t>
            </a:r>
            <a:endParaRPr sz="1300">
              <a:solidFill>
                <a:schemeClr val="accent1"/>
              </a:solidFill>
              <a:latin typeface="Chakra Petch SemiBold"/>
              <a:ea typeface="Chakra Petch SemiBold"/>
              <a:cs typeface="Chakra Petch SemiBold"/>
              <a:sym typeface="Chakra Petch SemiBold"/>
            </a:endParaRPr>
          </a:p>
        </p:txBody>
      </p:sp>
      <p:sp>
        <p:nvSpPr>
          <p:cNvPr id="638" name="Google Shape;638;p55"/>
          <p:cNvSpPr txBox="1"/>
          <p:nvPr/>
        </p:nvSpPr>
        <p:spPr>
          <a:xfrm>
            <a:off x="1216600" y="2007500"/>
            <a:ext cx="1461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Test Dataset</a:t>
            </a:r>
            <a:endParaRPr sz="1300">
              <a:solidFill>
                <a:schemeClr val="accent1"/>
              </a:solidFill>
              <a:latin typeface="Chakra Petch SemiBold"/>
              <a:ea typeface="Chakra Petch SemiBold"/>
              <a:cs typeface="Chakra Petch SemiBold"/>
              <a:sym typeface="Chakra Petch SemiBold"/>
            </a:endParaRPr>
          </a:p>
        </p:txBody>
      </p:sp>
      <p:sp>
        <p:nvSpPr>
          <p:cNvPr id="639" name="Google Shape;639;p5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6"/>
          <p:cNvSpPr txBox="1"/>
          <p:nvPr>
            <p:ph type="title"/>
          </p:nvPr>
        </p:nvSpPr>
        <p:spPr>
          <a:xfrm>
            <a:off x="727800" y="6441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Detection Validity Test : Outputs</a:t>
            </a:r>
            <a:endParaRPr/>
          </a:p>
        </p:txBody>
      </p:sp>
      <p:pic>
        <p:nvPicPr>
          <p:cNvPr id="645" name="Google Shape;645;p56"/>
          <p:cNvPicPr preferRelativeResize="0"/>
          <p:nvPr/>
        </p:nvPicPr>
        <p:blipFill>
          <a:blip r:embed="rId3">
            <a:alphaModFix/>
          </a:blip>
          <a:stretch>
            <a:fillRect/>
          </a:stretch>
        </p:blipFill>
        <p:spPr>
          <a:xfrm>
            <a:off x="863075" y="1608750"/>
            <a:ext cx="2702450" cy="3312400"/>
          </a:xfrm>
          <a:prstGeom prst="rect">
            <a:avLst/>
          </a:prstGeom>
          <a:noFill/>
          <a:ln>
            <a:noFill/>
          </a:ln>
        </p:spPr>
      </p:pic>
      <p:pic>
        <p:nvPicPr>
          <p:cNvPr id="646" name="Google Shape;646;p56"/>
          <p:cNvPicPr preferRelativeResize="0"/>
          <p:nvPr/>
        </p:nvPicPr>
        <p:blipFill>
          <a:blip r:embed="rId4">
            <a:alphaModFix/>
          </a:blip>
          <a:stretch>
            <a:fillRect/>
          </a:stretch>
        </p:blipFill>
        <p:spPr>
          <a:xfrm>
            <a:off x="4949500" y="2083325"/>
            <a:ext cx="3158325" cy="2363275"/>
          </a:xfrm>
          <a:prstGeom prst="rect">
            <a:avLst/>
          </a:prstGeom>
          <a:noFill/>
          <a:ln>
            <a:noFill/>
          </a:ln>
        </p:spPr>
      </p:pic>
      <p:sp>
        <p:nvSpPr>
          <p:cNvPr id="647" name="Google Shape;647;p5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7"/>
          <p:cNvSpPr txBox="1"/>
          <p:nvPr>
            <p:ph type="title"/>
          </p:nvPr>
        </p:nvSpPr>
        <p:spPr>
          <a:xfrm>
            <a:off x="727800" y="5718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Metrics</a:t>
            </a:r>
            <a:endParaRPr/>
          </a:p>
        </p:txBody>
      </p:sp>
      <p:pic>
        <p:nvPicPr>
          <p:cNvPr id="653" name="Google Shape;653;p57"/>
          <p:cNvPicPr preferRelativeResize="0"/>
          <p:nvPr/>
        </p:nvPicPr>
        <p:blipFill>
          <a:blip r:embed="rId3">
            <a:alphaModFix/>
          </a:blip>
          <a:stretch>
            <a:fillRect/>
          </a:stretch>
        </p:blipFill>
        <p:spPr>
          <a:xfrm>
            <a:off x="646300" y="1933975"/>
            <a:ext cx="4073999" cy="2631325"/>
          </a:xfrm>
          <a:prstGeom prst="rect">
            <a:avLst/>
          </a:prstGeom>
          <a:noFill/>
          <a:ln>
            <a:noFill/>
          </a:ln>
        </p:spPr>
      </p:pic>
      <p:sp>
        <p:nvSpPr>
          <p:cNvPr id="654" name="Google Shape;654;p57"/>
          <p:cNvSpPr txBox="1"/>
          <p:nvPr/>
        </p:nvSpPr>
        <p:spPr>
          <a:xfrm>
            <a:off x="1347700" y="4565300"/>
            <a:ext cx="338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Chakra Petch"/>
                <a:ea typeface="Chakra Petch"/>
                <a:cs typeface="Chakra Petch"/>
                <a:sym typeface="Chakra Petch"/>
              </a:rPr>
              <a:t>Overall Accuracy  =  82.96%</a:t>
            </a:r>
            <a:endParaRPr b="1" sz="1600">
              <a:solidFill>
                <a:schemeClr val="accent1"/>
              </a:solidFill>
              <a:latin typeface="Chakra Petch"/>
              <a:ea typeface="Chakra Petch"/>
              <a:cs typeface="Chakra Petch"/>
              <a:sym typeface="Chakra Petch"/>
            </a:endParaRPr>
          </a:p>
        </p:txBody>
      </p:sp>
      <p:pic>
        <p:nvPicPr>
          <p:cNvPr id="655" name="Google Shape;655;p57"/>
          <p:cNvPicPr preferRelativeResize="0"/>
          <p:nvPr/>
        </p:nvPicPr>
        <p:blipFill>
          <a:blip r:embed="rId4">
            <a:alphaModFix/>
          </a:blip>
          <a:stretch>
            <a:fillRect/>
          </a:stretch>
        </p:blipFill>
        <p:spPr>
          <a:xfrm>
            <a:off x="5294300" y="2058625"/>
            <a:ext cx="3384224" cy="2727700"/>
          </a:xfrm>
          <a:prstGeom prst="rect">
            <a:avLst/>
          </a:prstGeom>
          <a:noFill/>
          <a:ln>
            <a:noFill/>
          </a:ln>
        </p:spPr>
      </p:pic>
      <p:sp>
        <p:nvSpPr>
          <p:cNvPr id="656" name="Google Shape;656;p5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8"/>
          <p:cNvSpPr txBox="1"/>
          <p:nvPr>
            <p:ph idx="1" type="body"/>
          </p:nvPr>
        </p:nvSpPr>
        <p:spPr>
          <a:xfrm>
            <a:off x="809925" y="1375950"/>
            <a:ext cx="5068500" cy="305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SzPts val="1300"/>
              <a:buNone/>
            </a:pPr>
            <a:r>
              <a:rPr lang="en" sz="1600">
                <a:solidFill>
                  <a:srgbClr val="000000"/>
                </a:solidFill>
                <a:latin typeface="Arial"/>
                <a:ea typeface="Arial"/>
                <a:cs typeface="Arial"/>
                <a:sym typeface="Arial"/>
              </a:rPr>
              <a:t>Average Precision         : </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lang="en" sz="1600">
                <a:solidFill>
                  <a:srgbClr val="000000"/>
                </a:solidFill>
                <a:latin typeface="Arial"/>
                <a:ea typeface="Arial"/>
                <a:cs typeface="Arial"/>
                <a:sym typeface="Arial"/>
              </a:rPr>
              <a:t>Sensitivity / Recall         :	</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lang="en" sz="1600">
                <a:solidFill>
                  <a:srgbClr val="000000"/>
                </a:solidFill>
                <a:latin typeface="Arial"/>
                <a:ea typeface="Arial"/>
                <a:cs typeface="Arial"/>
                <a:sym typeface="Arial"/>
              </a:rPr>
              <a:t>Specificity                      :</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lang="en" sz="1600">
                <a:solidFill>
                  <a:srgbClr val="000000"/>
                </a:solidFill>
                <a:latin typeface="Arial"/>
                <a:ea typeface="Arial"/>
                <a:cs typeface="Arial"/>
                <a:sym typeface="Arial"/>
              </a:rPr>
              <a:t>F1 Score                        :</a:t>
            </a:r>
            <a:endParaRPr sz="1800">
              <a:solidFill>
                <a:srgbClr val="000000"/>
              </a:solidFill>
            </a:endParaRPr>
          </a:p>
        </p:txBody>
      </p:sp>
      <p:sp>
        <p:nvSpPr>
          <p:cNvPr id="662" name="Google Shape;662;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63" name="Google Shape;663;p58"/>
          <p:cNvPicPr preferRelativeResize="0"/>
          <p:nvPr/>
        </p:nvPicPr>
        <p:blipFill rotWithShape="1">
          <a:blip r:embed="rId3">
            <a:alphaModFix/>
          </a:blip>
          <a:srcRect b="0" l="0" r="0" t="0"/>
          <a:stretch/>
        </p:blipFill>
        <p:spPr>
          <a:xfrm>
            <a:off x="3357033" y="1375938"/>
            <a:ext cx="1936300" cy="569400"/>
          </a:xfrm>
          <a:prstGeom prst="rect">
            <a:avLst/>
          </a:prstGeom>
          <a:noFill/>
          <a:ln>
            <a:noFill/>
          </a:ln>
        </p:spPr>
      </p:pic>
      <p:pic>
        <p:nvPicPr>
          <p:cNvPr id="664" name="Google Shape;664;p58"/>
          <p:cNvPicPr preferRelativeResize="0"/>
          <p:nvPr/>
        </p:nvPicPr>
        <p:blipFill rotWithShape="1">
          <a:blip r:embed="rId4">
            <a:alphaModFix/>
          </a:blip>
          <a:srcRect b="0" l="56570" r="0" t="0"/>
          <a:stretch/>
        </p:blipFill>
        <p:spPr>
          <a:xfrm>
            <a:off x="4335447" y="2213090"/>
            <a:ext cx="853725" cy="569400"/>
          </a:xfrm>
          <a:prstGeom prst="rect">
            <a:avLst/>
          </a:prstGeom>
          <a:noFill/>
          <a:ln>
            <a:noFill/>
          </a:ln>
        </p:spPr>
      </p:pic>
      <p:pic>
        <p:nvPicPr>
          <p:cNvPr id="665" name="Google Shape;665;p58"/>
          <p:cNvPicPr preferRelativeResize="0"/>
          <p:nvPr/>
        </p:nvPicPr>
        <p:blipFill rotWithShape="1">
          <a:blip r:embed="rId5">
            <a:alphaModFix/>
          </a:blip>
          <a:srcRect b="0" l="56631" r="0" t="0"/>
          <a:stretch/>
        </p:blipFill>
        <p:spPr>
          <a:xfrm>
            <a:off x="4264708" y="3024084"/>
            <a:ext cx="853723" cy="569400"/>
          </a:xfrm>
          <a:prstGeom prst="rect">
            <a:avLst/>
          </a:prstGeom>
          <a:noFill/>
          <a:ln>
            <a:noFill/>
          </a:ln>
        </p:spPr>
      </p:pic>
      <p:pic>
        <p:nvPicPr>
          <p:cNvPr id="666" name="Google Shape;666;p58"/>
          <p:cNvPicPr preferRelativeResize="0"/>
          <p:nvPr/>
        </p:nvPicPr>
        <p:blipFill rotWithShape="1">
          <a:blip r:embed="rId4">
            <a:alphaModFix/>
          </a:blip>
          <a:srcRect b="-31739" l="-70885" r="127455" t="31740"/>
          <a:stretch/>
        </p:blipFill>
        <p:spPr>
          <a:xfrm>
            <a:off x="3481722" y="3835065"/>
            <a:ext cx="853725" cy="569400"/>
          </a:xfrm>
          <a:prstGeom prst="rect">
            <a:avLst/>
          </a:prstGeom>
          <a:noFill/>
          <a:ln>
            <a:noFill/>
          </a:ln>
        </p:spPr>
      </p:pic>
      <p:pic>
        <p:nvPicPr>
          <p:cNvPr id="667" name="Google Shape;667;p58"/>
          <p:cNvPicPr preferRelativeResize="0"/>
          <p:nvPr/>
        </p:nvPicPr>
        <p:blipFill>
          <a:blip r:embed="rId6">
            <a:alphaModFix/>
          </a:blip>
          <a:stretch>
            <a:fillRect/>
          </a:stretch>
        </p:blipFill>
        <p:spPr>
          <a:xfrm>
            <a:off x="3976488" y="3719725"/>
            <a:ext cx="1571625" cy="800100"/>
          </a:xfrm>
          <a:prstGeom prst="rect">
            <a:avLst/>
          </a:prstGeom>
          <a:noFill/>
          <a:ln>
            <a:noFill/>
          </a:ln>
        </p:spPr>
      </p:pic>
      <p:graphicFrame>
        <p:nvGraphicFramePr>
          <p:cNvPr id="668" name="Google Shape;668;p58"/>
          <p:cNvGraphicFramePr/>
          <p:nvPr/>
        </p:nvGraphicFramePr>
        <p:xfrm>
          <a:off x="6023750" y="1324975"/>
          <a:ext cx="3000000" cy="3000000"/>
        </p:xfrm>
        <a:graphic>
          <a:graphicData uri="http://schemas.openxmlformats.org/drawingml/2006/table">
            <a:tbl>
              <a:tblPr>
                <a:noFill/>
                <a:tableStyleId>{F16AD4BF-3F17-4213-AE95-2A6B37D4BD9F}</a:tableStyleId>
              </a:tblPr>
              <a:tblGrid>
                <a:gridCol w="1571625"/>
              </a:tblGrid>
              <a:tr h="792675">
                <a:tc>
                  <a:txBody>
                    <a:bodyPr/>
                    <a:lstStyle/>
                    <a:p>
                      <a:pPr indent="0" lvl="0" marL="0" rtl="0" algn="ctr">
                        <a:spcBef>
                          <a:spcPts val="0"/>
                        </a:spcBef>
                        <a:spcAft>
                          <a:spcPts val="0"/>
                        </a:spcAft>
                        <a:buNone/>
                      </a:pPr>
                      <a:r>
                        <a:rPr lang="en" sz="1800"/>
                        <a:t>0.54</a:t>
                      </a:r>
                      <a:endParaRPr sz="1800"/>
                    </a:p>
                  </a:txBody>
                  <a:tcPr marT="91425" marB="91425" marR="91425" marL="91425" anchor="ctr"/>
                </a:tc>
              </a:tr>
              <a:tr h="762275">
                <a:tc>
                  <a:txBody>
                    <a:bodyPr/>
                    <a:lstStyle/>
                    <a:p>
                      <a:pPr indent="0" lvl="0" marL="0" rtl="0" algn="ctr">
                        <a:spcBef>
                          <a:spcPts val="0"/>
                        </a:spcBef>
                        <a:spcAft>
                          <a:spcPts val="0"/>
                        </a:spcAft>
                        <a:buNone/>
                      </a:pPr>
                      <a:r>
                        <a:rPr lang="en" sz="1800"/>
                        <a:t>0.73</a:t>
                      </a:r>
                      <a:endParaRPr sz="1800"/>
                    </a:p>
                  </a:txBody>
                  <a:tcPr marT="91425" marB="91425" marR="91425" marL="91425" anchor="ctr"/>
                </a:tc>
              </a:tr>
              <a:tr h="762275">
                <a:tc>
                  <a:txBody>
                    <a:bodyPr/>
                    <a:lstStyle/>
                    <a:p>
                      <a:pPr indent="0" lvl="0" marL="0" rtl="0" algn="ctr">
                        <a:spcBef>
                          <a:spcPts val="0"/>
                        </a:spcBef>
                        <a:spcAft>
                          <a:spcPts val="0"/>
                        </a:spcAft>
                        <a:buNone/>
                      </a:pPr>
                      <a:r>
                        <a:rPr lang="en" sz="1800"/>
                        <a:t>0.74</a:t>
                      </a:r>
                      <a:endParaRPr sz="1800"/>
                    </a:p>
                  </a:txBody>
                  <a:tcPr marT="91425" marB="91425" marR="91425" marL="91425" anchor="ctr"/>
                </a:tc>
              </a:tr>
              <a:tr h="762275">
                <a:tc>
                  <a:txBody>
                    <a:bodyPr/>
                    <a:lstStyle/>
                    <a:p>
                      <a:pPr indent="0" lvl="0" marL="0" rtl="0" algn="ctr">
                        <a:spcBef>
                          <a:spcPts val="0"/>
                        </a:spcBef>
                        <a:spcAft>
                          <a:spcPts val="0"/>
                        </a:spcAft>
                        <a:buNone/>
                      </a:pPr>
                      <a:r>
                        <a:rPr lang="en" sz="1800"/>
                        <a:t>0.62</a:t>
                      </a:r>
                      <a:endParaRPr sz="1800"/>
                    </a:p>
                  </a:txBody>
                  <a:tcPr marT="91425" marB="91425" marR="91425" marL="91425" anchor="ctr"/>
                </a:tc>
              </a:tr>
            </a:tbl>
          </a:graphicData>
        </a:graphic>
      </p:graphicFrame>
      <p:sp>
        <p:nvSpPr>
          <p:cNvPr id="669" name="Google Shape;669;p58"/>
          <p:cNvSpPr txBox="1"/>
          <p:nvPr/>
        </p:nvSpPr>
        <p:spPr>
          <a:xfrm>
            <a:off x="880400" y="4519825"/>
            <a:ext cx="3384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1"/>
                </a:solidFill>
                <a:latin typeface="Chakra Petch"/>
                <a:ea typeface="Chakra Petch"/>
                <a:cs typeface="Chakra Petch"/>
                <a:sym typeface="Chakra Petch"/>
              </a:rPr>
              <a:t>Overall Accuracy  =  82.96%</a:t>
            </a:r>
            <a:endParaRPr b="1" sz="1900">
              <a:solidFill>
                <a:schemeClr val="accent1"/>
              </a:solidFill>
              <a:latin typeface="Chakra Petch"/>
              <a:ea typeface="Chakra Petch"/>
              <a:cs typeface="Chakra Petch"/>
              <a:sym typeface="Chakra Petch"/>
            </a:endParaRPr>
          </a:p>
        </p:txBody>
      </p:sp>
      <p:sp>
        <p:nvSpPr>
          <p:cNvPr id="670" name="Google Shape;670;p58"/>
          <p:cNvSpPr txBox="1"/>
          <p:nvPr>
            <p:ph type="title"/>
          </p:nvPr>
        </p:nvSpPr>
        <p:spPr>
          <a:xfrm>
            <a:off x="727800" y="5718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Metrics (Contd.)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674" name="Shape 674"/>
        <p:cNvGrpSpPr/>
        <p:nvPr/>
      </p:nvGrpSpPr>
      <p:grpSpPr>
        <a:xfrm>
          <a:off x="0" y="0"/>
          <a:ext cx="0" cy="0"/>
          <a:chOff x="0" y="0"/>
          <a:chExt cx="0" cy="0"/>
        </a:xfrm>
      </p:grpSpPr>
      <p:sp>
        <p:nvSpPr>
          <p:cNvPr id="675" name="Google Shape;675;p59"/>
          <p:cNvSpPr txBox="1"/>
          <p:nvPr>
            <p:ph type="title"/>
          </p:nvPr>
        </p:nvSpPr>
        <p:spPr>
          <a:xfrm>
            <a:off x="893800" y="767325"/>
            <a:ext cx="7116600" cy="29766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7200"/>
              <a:buNone/>
            </a:pPr>
            <a:r>
              <a:rPr lang="en" sz="3600">
                <a:solidFill>
                  <a:srgbClr val="000000"/>
                </a:solidFill>
              </a:rPr>
              <a:t>Our Contribution</a:t>
            </a:r>
            <a:endParaRPr sz="3600">
              <a:solidFill>
                <a:srgbClr val="000000"/>
              </a:solidFill>
            </a:endParaRPr>
          </a:p>
        </p:txBody>
      </p:sp>
      <p:sp>
        <p:nvSpPr>
          <p:cNvPr id="676" name="Google Shape;676;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0"/>
          <p:cNvSpPr txBox="1"/>
          <p:nvPr>
            <p:ph type="title"/>
          </p:nvPr>
        </p:nvSpPr>
        <p:spPr>
          <a:xfrm>
            <a:off x="727800" y="5477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Contribution : </a:t>
            </a:r>
            <a:r>
              <a:rPr lang="en"/>
              <a:t>Efficient Low Resource System</a:t>
            </a:r>
            <a:endParaRPr/>
          </a:p>
        </p:txBody>
      </p:sp>
      <p:sp>
        <p:nvSpPr>
          <p:cNvPr id="682" name="Google Shape;682;p60"/>
          <p:cNvSpPr/>
          <p:nvPr/>
        </p:nvSpPr>
        <p:spPr>
          <a:xfrm>
            <a:off x="727800" y="1626175"/>
            <a:ext cx="2216400" cy="771000"/>
          </a:xfrm>
          <a:prstGeom prst="righ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Osteoarthritis Detection</a:t>
            </a:r>
            <a:endParaRPr>
              <a:latin typeface="Chakra Petch SemiBold"/>
              <a:ea typeface="Chakra Petch SemiBold"/>
              <a:cs typeface="Chakra Petch SemiBold"/>
              <a:sym typeface="Chakra Petch SemiBold"/>
            </a:endParaRPr>
          </a:p>
        </p:txBody>
      </p:sp>
      <p:sp>
        <p:nvSpPr>
          <p:cNvPr id="683" name="Google Shape;683;p60"/>
          <p:cNvSpPr/>
          <p:nvPr/>
        </p:nvSpPr>
        <p:spPr>
          <a:xfrm>
            <a:off x="2944200" y="1626175"/>
            <a:ext cx="2216400" cy="771000"/>
          </a:xfrm>
          <a:prstGeom prst="righ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KL Grade</a:t>
            </a:r>
            <a:endParaRPr>
              <a:latin typeface="Chakra Petch SemiBold"/>
              <a:ea typeface="Chakra Petch SemiBold"/>
              <a:cs typeface="Chakra Petch SemiBold"/>
              <a:sym typeface="Chakra Petch SemiBold"/>
            </a:endParaRPr>
          </a:p>
          <a:p>
            <a:pPr indent="0" lvl="0" marL="0" rtl="0" algn="ctr">
              <a:spcBef>
                <a:spcPts val="0"/>
              </a:spcBef>
              <a:spcAft>
                <a:spcPts val="0"/>
              </a:spcAft>
              <a:buNone/>
            </a:pPr>
            <a:r>
              <a:rPr lang="en">
                <a:latin typeface="Chakra Petch SemiBold"/>
                <a:ea typeface="Chakra Petch SemiBold"/>
                <a:cs typeface="Chakra Petch SemiBold"/>
                <a:sym typeface="Chakra Petch SemiBold"/>
              </a:rPr>
              <a:t> Classification</a:t>
            </a:r>
            <a:endParaRPr>
              <a:latin typeface="Chakra Petch SemiBold"/>
              <a:ea typeface="Chakra Petch SemiBold"/>
              <a:cs typeface="Chakra Petch SemiBold"/>
              <a:sym typeface="Chakra Petch SemiBold"/>
            </a:endParaRPr>
          </a:p>
        </p:txBody>
      </p:sp>
      <p:sp>
        <p:nvSpPr>
          <p:cNvPr id="684" name="Google Shape;684;p60"/>
          <p:cNvSpPr/>
          <p:nvPr/>
        </p:nvSpPr>
        <p:spPr>
          <a:xfrm>
            <a:off x="5160600" y="1626175"/>
            <a:ext cx="1156500" cy="7710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CNN</a:t>
            </a:r>
            <a:endParaRPr>
              <a:latin typeface="Chakra Petch SemiBold"/>
              <a:ea typeface="Chakra Petch SemiBold"/>
              <a:cs typeface="Chakra Petch SemiBold"/>
              <a:sym typeface="Chakra Petch SemiBold"/>
            </a:endParaRPr>
          </a:p>
        </p:txBody>
      </p:sp>
      <p:sp>
        <p:nvSpPr>
          <p:cNvPr id="685" name="Google Shape;685;p60"/>
          <p:cNvSpPr/>
          <p:nvPr/>
        </p:nvSpPr>
        <p:spPr>
          <a:xfrm>
            <a:off x="6444427" y="1090162"/>
            <a:ext cx="2577798" cy="1843020"/>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Chakra Petch SemiBold"/>
                <a:ea typeface="Chakra Petch SemiBold"/>
                <a:cs typeface="Chakra Petch SemiBold"/>
                <a:sym typeface="Chakra Petch SemiBold"/>
              </a:rPr>
              <a:t>Needs a lot of labeled data</a:t>
            </a:r>
            <a:endParaRPr>
              <a:solidFill>
                <a:srgbClr val="FF0000"/>
              </a:solidFill>
              <a:latin typeface="Chakra Petch SemiBold"/>
              <a:ea typeface="Chakra Petch SemiBold"/>
              <a:cs typeface="Chakra Petch SemiBold"/>
              <a:sym typeface="Chakra Petch SemiBold"/>
            </a:endParaRPr>
          </a:p>
        </p:txBody>
      </p:sp>
      <p:sp>
        <p:nvSpPr>
          <p:cNvPr id="686" name="Google Shape;686;p60"/>
          <p:cNvSpPr/>
          <p:nvPr/>
        </p:nvSpPr>
        <p:spPr>
          <a:xfrm>
            <a:off x="2204350" y="1566025"/>
            <a:ext cx="638400" cy="891300"/>
          </a:xfrm>
          <a:prstGeom prst="mathMultiply">
            <a:avLst>
              <a:gd fmla="val 23520" name="adj1"/>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hakra Petch SemiBold"/>
              <a:ea typeface="Chakra Petch SemiBold"/>
              <a:cs typeface="Chakra Petch SemiBold"/>
              <a:sym typeface="Chakra Petch SemiBold"/>
            </a:endParaRPr>
          </a:p>
        </p:txBody>
      </p:sp>
      <p:sp>
        <p:nvSpPr>
          <p:cNvPr id="687" name="Google Shape;687;p60"/>
          <p:cNvSpPr/>
          <p:nvPr/>
        </p:nvSpPr>
        <p:spPr>
          <a:xfrm rot="5400000">
            <a:off x="1720875" y="2431525"/>
            <a:ext cx="903300" cy="8346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688" name="Google Shape;688;p60"/>
          <p:cNvSpPr/>
          <p:nvPr/>
        </p:nvSpPr>
        <p:spPr>
          <a:xfrm>
            <a:off x="2589825" y="2669950"/>
            <a:ext cx="1806900" cy="7710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Sobel Edge Detection</a:t>
            </a:r>
            <a:endParaRPr>
              <a:latin typeface="Chakra Petch SemiBold"/>
              <a:ea typeface="Chakra Petch SemiBold"/>
              <a:cs typeface="Chakra Petch SemiBold"/>
              <a:sym typeface="Chakra Petch SemiBold"/>
            </a:endParaRPr>
          </a:p>
        </p:txBody>
      </p:sp>
      <p:sp>
        <p:nvSpPr>
          <p:cNvPr id="689" name="Google Shape;689;p60"/>
          <p:cNvSpPr/>
          <p:nvPr/>
        </p:nvSpPr>
        <p:spPr>
          <a:xfrm>
            <a:off x="4481024" y="2571750"/>
            <a:ext cx="2951154" cy="1166508"/>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Chakra Petch SemiBold"/>
                <a:ea typeface="Chakra Petch SemiBold"/>
                <a:cs typeface="Chakra Petch SemiBold"/>
                <a:sym typeface="Chakra Petch SemiBold"/>
              </a:rPr>
              <a:t>Low resolution noisy data</a:t>
            </a:r>
            <a:endParaRPr>
              <a:solidFill>
                <a:srgbClr val="FF0000"/>
              </a:solidFill>
              <a:latin typeface="Chakra Petch SemiBold"/>
              <a:ea typeface="Chakra Petch SemiBold"/>
              <a:cs typeface="Chakra Petch SemiBold"/>
              <a:sym typeface="Chakra Petch SemiBold"/>
            </a:endParaRPr>
          </a:p>
        </p:txBody>
      </p:sp>
      <p:sp>
        <p:nvSpPr>
          <p:cNvPr id="690" name="Google Shape;690;p60"/>
          <p:cNvSpPr/>
          <p:nvPr/>
        </p:nvSpPr>
        <p:spPr>
          <a:xfrm>
            <a:off x="1565950" y="2272525"/>
            <a:ext cx="638400" cy="891300"/>
          </a:xfrm>
          <a:prstGeom prst="mathMultiply">
            <a:avLst>
              <a:gd fmla="val 23520" name="adj1"/>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hakra Petch SemiBold"/>
              <a:ea typeface="Chakra Petch SemiBold"/>
              <a:cs typeface="Chakra Petch SemiBold"/>
              <a:sym typeface="Chakra Petch SemiBold"/>
            </a:endParaRPr>
          </a:p>
        </p:txBody>
      </p:sp>
      <p:sp>
        <p:nvSpPr>
          <p:cNvPr id="691" name="Google Shape;691;p60"/>
          <p:cNvSpPr/>
          <p:nvPr/>
        </p:nvSpPr>
        <p:spPr>
          <a:xfrm rot="5400000">
            <a:off x="195100" y="3097975"/>
            <a:ext cx="2011500" cy="7302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692" name="Google Shape;692;p60"/>
          <p:cNvSpPr/>
          <p:nvPr/>
        </p:nvSpPr>
        <p:spPr>
          <a:xfrm>
            <a:off x="1565950" y="3858275"/>
            <a:ext cx="1517700" cy="7710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FastSAM</a:t>
            </a:r>
            <a:endParaRPr>
              <a:latin typeface="Chakra Petch SemiBold"/>
              <a:ea typeface="Chakra Petch SemiBold"/>
              <a:cs typeface="Chakra Petch SemiBold"/>
              <a:sym typeface="Chakra Petch SemiBold"/>
            </a:endParaRPr>
          </a:p>
          <a:p>
            <a:pPr indent="0" lvl="0" marL="0" rtl="0" algn="ctr">
              <a:spcBef>
                <a:spcPts val="0"/>
              </a:spcBef>
              <a:spcAft>
                <a:spcPts val="0"/>
              </a:spcAft>
              <a:buNone/>
            </a:pPr>
            <a:r>
              <a:rPr lang="en">
                <a:latin typeface="Chakra Petch SemiBold"/>
                <a:ea typeface="Chakra Petch SemiBold"/>
                <a:cs typeface="Chakra Petch SemiBold"/>
                <a:sym typeface="Chakra Petch SemiBold"/>
              </a:rPr>
              <a:t>Segmentation</a:t>
            </a:r>
            <a:endParaRPr>
              <a:latin typeface="Chakra Petch SemiBold"/>
              <a:ea typeface="Chakra Petch SemiBold"/>
              <a:cs typeface="Chakra Petch SemiBold"/>
              <a:sym typeface="Chakra Petch SemiBold"/>
            </a:endParaRPr>
          </a:p>
        </p:txBody>
      </p:sp>
      <p:sp>
        <p:nvSpPr>
          <p:cNvPr id="693" name="Google Shape;693;p60"/>
          <p:cNvSpPr/>
          <p:nvPr/>
        </p:nvSpPr>
        <p:spPr>
          <a:xfrm>
            <a:off x="3902900" y="3912825"/>
            <a:ext cx="1806900" cy="7710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Edge Detection</a:t>
            </a:r>
            <a:endParaRPr>
              <a:latin typeface="Chakra Petch SemiBold"/>
              <a:ea typeface="Chakra Petch SemiBold"/>
              <a:cs typeface="Chakra Petch SemiBold"/>
              <a:sym typeface="Chakra Petch SemiBold"/>
            </a:endParaRPr>
          </a:p>
        </p:txBody>
      </p:sp>
      <p:sp>
        <p:nvSpPr>
          <p:cNvPr id="694" name="Google Shape;694;p60"/>
          <p:cNvSpPr/>
          <p:nvPr/>
        </p:nvSpPr>
        <p:spPr>
          <a:xfrm>
            <a:off x="3101775" y="4251925"/>
            <a:ext cx="783000" cy="21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695" name="Google Shape;695;p60"/>
          <p:cNvSpPr/>
          <p:nvPr/>
        </p:nvSpPr>
        <p:spPr>
          <a:xfrm>
            <a:off x="5727925" y="4251925"/>
            <a:ext cx="783000" cy="21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696" name="Google Shape;696;p60"/>
          <p:cNvSpPr txBox="1"/>
          <p:nvPr/>
        </p:nvSpPr>
        <p:spPr>
          <a:xfrm>
            <a:off x="2529625" y="4558500"/>
            <a:ext cx="2156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Low resource</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Computationally efficient</a:t>
            </a:r>
            <a:endParaRPr sz="1300">
              <a:solidFill>
                <a:schemeClr val="accent1"/>
              </a:solidFill>
              <a:latin typeface="Chakra Petch SemiBold"/>
              <a:ea typeface="Chakra Petch SemiBold"/>
              <a:cs typeface="Chakra Petch SemiBold"/>
              <a:sym typeface="Chakra Petch SemiBold"/>
            </a:endParaRPr>
          </a:p>
        </p:txBody>
      </p:sp>
      <p:sp>
        <p:nvSpPr>
          <p:cNvPr id="697" name="Google Shape;697;p6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8" name="Google Shape;698;p60"/>
          <p:cNvSpPr/>
          <p:nvPr/>
        </p:nvSpPr>
        <p:spPr>
          <a:xfrm>
            <a:off x="6650075" y="3912825"/>
            <a:ext cx="1360200" cy="7710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Reasonable</a:t>
            </a:r>
            <a:endParaRPr>
              <a:latin typeface="Chakra Petch SemiBold"/>
              <a:ea typeface="Chakra Petch SemiBold"/>
              <a:cs typeface="Chakra Petch SemiBold"/>
              <a:sym typeface="Chakra Petch SemiBold"/>
            </a:endParaRPr>
          </a:p>
          <a:p>
            <a:pPr indent="0" lvl="0" marL="0" rtl="0" algn="ctr">
              <a:spcBef>
                <a:spcPts val="0"/>
              </a:spcBef>
              <a:spcAft>
                <a:spcPts val="0"/>
              </a:spcAft>
              <a:buNone/>
            </a:pPr>
            <a:r>
              <a:rPr lang="en">
                <a:latin typeface="Chakra Petch SemiBold"/>
                <a:ea typeface="Chakra Petch SemiBold"/>
                <a:cs typeface="Chakra Petch SemiBold"/>
                <a:sym typeface="Chakra Petch SemiBold"/>
              </a:rPr>
              <a:t>Results</a:t>
            </a:r>
            <a:endParaRPr>
              <a:latin typeface="Chakra Petch SemiBold"/>
              <a:ea typeface="Chakra Petch SemiBold"/>
              <a:cs typeface="Chakra Petch SemiBold"/>
              <a:sym typeface="Chakra Petch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1"/>
          <p:cNvSpPr txBox="1"/>
          <p:nvPr>
            <p:ph type="title"/>
          </p:nvPr>
        </p:nvSpPr>
        <p:spPr>
          <a:xfrm>
            <a:off x="777625" y="5718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Contribution : Pre-Diagnosis</a:t>
            </a:r>
            <a:endParaRPr/>
          </a:p>
        </p:txBody>
      </p:sp>
      <p:pic>
        <p:nvPicPr>
          <p:cNvPr id="704" name="Google Shape;704;p61" title="Medical Checkup Free Stock Photo - Public Domain Pictures"/>
          <p:cNvPicPr preferRelativeResize="0"/>
          <p:nvPr/>
        </p:nvPicPr>
        <p:blipFill>
          <a:blip r:embed="rId3">
            <a:alphaModFix/>
          </a:blip>
          <a:stretch>
            <a:fillRect/>
          </a:stretch>
        </p:blipFill>
        <p:spPr>
          <a:xfrm>
            <a:off x="777625" y="2095950"/>
            <a:ext cx="1592124" cy="1136476"/>
          </a:xfrm>
          <a:prstGeom prst="rect">
            <a:avLst/>
          </a:prstGeom>
          <a:noFill/>
          <a:ln>
            <a:noFill/>
          </a:ln>
        </p:spPr>
      </p:pic>
      <p:sp>
        <p:nvSpPr>
          <p:cNvPr id="705" name="Google Shape;705;p61"/>
          <p:cNvSpPr/>
          <p:nvPr/>
        </p:nvSpPr>
        <p:spPr>
          <a:xfrm>
            <a:off x="1047950" y="1373225"/>
            <a:ext cx="1156500" cy="7710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hakra Petch SemiBold"/>
                <a:ea typeface="Chakra Petch SemiBold"/>
                <a:cs typeface="Chakra Petch SemiBold"/>
                <a:sym typeface="Chakra Petch SemiBold"/>
              </a:rPr>
              <a:t>Need further diagnosis</a:t>
            </a:r>
            <a:endParaRPr sz="1100">
              <a:latin typeface="Chakra Petch SemiBold"/>
              <a:ea typeface="Chakra Petch SemiBold"/>
              <a:cs typeface="Chakra Petch SemiBold"/>
              <a:sym typeface="Chakra Petch SemiBold"/>
            </a:endParaRPr>
          </a:p>
        </p:txBody>
      </p:sp>
      <p:sp>
        <p:nvSpPr>
          <p:cNvPr id="706" name="Google Shape;706;p61"/>
          <p:cNvSpPr/>
          <p:nvPr/>
        </p:nvSpPr>
        <p:spPr>
          <a:xfrm>
            <a:off x="2457325" y="2517550"/>
            <a:ext cx="2300700" cy="409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Advanced diagnostics</a:t>
            </a:r>
            <a:endParaRPr>
              <a:latin typeface="Chakra Petch SemiBold"/>
              <a:ea typeface="Chakra Petch SemiBold"/>
              <a:cs typeface="Chakra Petch SemiBold"/>
              <a:sym typeface="Chakra Petch SemiBold"/>
            </a:endParaRPr>
          </a:p>
        </p:txBody>
      </p:sp>
      <p:sp>
        <p:nvSpPr>
          <p:cNvPr id="707" name="Google Shape;707;p61"/>
          <p:cNvSpPr/>
          <p:nvPr/>
        </p:nvSpPr>
        <p:spPr>
          <a:xfrm>
            <a:off x="4845600" y="2336800"/>
            <a:ext cx="1433400" cy="7710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No </a:t>
            </a:r>
            <a:endParaRPr>
              <a:latin typeface="Chakra Petch SemiBold"/>
              <a:ea typeface="Chakra Petch SemiBold"/>
              <a:cs typeface="Chakra Petch SemiBold"/>
              <a:sym typeface="Chakra Petch SemiBold"/>
            </a:endParaRPr>
          </a:p>
          <a:p>
            <a:pPr indent="0" lvl="0" marL="0" rtl="0" algn="ctr">
              <a:spcBef>
                <a:spcPts val="0"/>
              </a:spcBef>
              <a:spcAft>
                <a:spcPts val="0"/>
              </a:spcAft>
              <a:buNone/>
            </a:pPr>
            <a:r>
              <a:rPr lang="en">
                <a:latin typeface="Chakra Petch SemiBold"/>
                <a:ea typeface="Chakra Petch SemiBold"/>
                <a:cs typeface="Chakra Petch SemiBold"/>
                <a:sym typeface="Chakra Petch SemiBold"/>
              </a:rPr>
              <a:t>Osteoarthritis</a:t>
            </a:r>
            <a:endParaRPr>
              <a:latin typeface="Chakra Petch SemiBold"/>
              <a:ea typeface="Chakra Petch SemiBold"/>
              <a:cs typeface="Chakra Petch SemiBold"/>
              <a:sym typeface="Chakra Petch SemiBold"/>
            </a:endParaRPr>
          </a:p>
        </p:txBody>
      </p:sp>
      <p:sp>
        <p:nvSpPr>
          <p:cNvPr id="708" name="Google Shape;708;p61"/>
          <p:cNvSpPr txBox="1"/>
          <p:nvPr/>
        </p:nvSpPr>
        <p:spPr>
          <a:xfrm>
            <a:off x="6613075" y="2271638"/>
            <a:ext cx="2192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This may cause </a:t>
            </a:r>
            <a:endParaRPr sz="1300">
              <a:solidFill>
                <a:schemeClr val="accent1"/>
              </a:solidFill>
              <a:latin typeface="Chakra Petch SemiBold"/>
              <a:ea typeface="Chakra Petch SemiBold"/>
              <a:cs typeface="Chakra Petch SemiBold"/>
              <a:sym typeface="Chakra Petch SemiBold"/>
            </a:endParaRPr>
          </a:p>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Significant waste of time and money</a:t>
            </a:r>
            <a:endParaRPr sz="1300">
              <a:solidFill>
                <a:schemeClr val="accent1"/>
              </a:solidFill>
              <a:latin typeface="Chakra Petch SemiBold"/>
              <a:ea typeface="Chakra Petch SemiBold"/>
              <a:cs typeface="Chakra Petch SemiBold"/>
              <a:sym typeface="Chakra Petch SemiBold"/>
            </a:endParaRPr>
          </a:p>
        </p:txBody>
      </p:sp>
      <p:sp>
        <p:nvSpPr>
          <p:cNvPr id="709" name="Google Shape;709;p61"/>
          <p:cNvSpPr/>
          <p:nvPr/>
        </p:nvSpPr>
        <p:spPr>
          <a:xfrm>
            <a:off x="1385225" y="3300013"/>
            <a:ext cx="277200" cy="535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710" name="Google Shape;710;p61"/>
          <p:cNvSpPr/>
          <p:nvPr/>
        </p:nvSpPr>
        <p:spPr>
          <a:xfrm>
            <a:off x="995500" y="3902800"/>
            <a:ext cx="1156384" cy="770923"/>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hakra Petch SemiBold"/>
                <a:ea typeface="Chakra Petch SemiBold"/>
                <a:cs typeface="Chakra Petch SemiBold"/>
                <a:sym typeface="Chakra Petch SemiBold"/>
              </a:rPr>
              <a:t>Test with our system</a:t>
            </a:r>
            <a:endParaRPr>
              <a:latin typeface="Chakra Petch SemiBold"/>
              <a:ea typeface="Chakra Petch SemiBold"/>
              <a:cs typeface="Chakra Petch SemiBold"/>
              <a:sym typeface="Chakra Petch SemiBold"/>
            </a:endParaRPr>
          </a:p>
        </p:txBody>
      </p:sp>
      <p:cxnSp>
        <p:nvCxnSpPr>
          <p:cNvPr id="711" name="Google Shape;711;p61"/>
          <p:cNvCxnSpPr>
            <a:stCxn id="710" idx="3"/>
          </p:cNvCxnSpPr>
          <p:nvPr/>
        </p:nvCxnSpPr>
        <p:spPr>
          <a:xfrm flipH="1" rot="10800000">
            <a:off x="2151884" y="3987061"/>
            <a:ext cx="1052400" cy="3012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61"/>
          <p:cNvCxnSpPr>
            <a:stCxn id="710" idx="3"/>
          </p:cNvCxnSpPr>
          <p:nvPr/>
        </p:nvCxnSpPr>
        <p:spPr>
          <a:xfrm>
            <a:off x="2151884" y="4288261"/>
            <a:ext cx="1088400" cy="289200"/>
          </a:xfrm>
          <a:prstGeom prst="straightConnector1">
            <a:avLst/>
          </a:prstGeom>
          <a:noFill/>
          <a:ln cap="flat" cmpd="sng" w="9525">
            <a:solidFill>
              <a:schemeClr val="dk2"/>
            </a:solidFill>
            <a:prstDash val="solid"/>
            <a:round/>
            <a:headEnd len="med" w="med" type="none"/>
            <a:tailEnd len="med" w="med" type="triangle"/>
          </a:ln>
        </p:spPr>
      </p:cxnSp>
      <p:sp>
        <p:nvSpPr>
          <p:cNvPr id="713" name="Google Shape;713;p61"/>
          <p:cNvSpPr txBox="1"/>
          <p:nvPr/>
        </p:nvSpPr>
        <p:spPr>
          <a:xfrm>
            <a:off x="3240275" y="3835225"/>
            <a:ext cx="43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NO</a:t>
            </a:r>
            <a:endParaRPr sz="1300">
              <a:solidFill>
                <a:schemeClr val="accent1"/>
              </a:solidFill>
              <a:latin typeface="Chakra Petch SemiBold"/>
              <a:ea typeface="Chakra Petch SemiBold"/>
              <a:cs typeface="Chakra Petch SemiBold"/>
              <a:sym typeface="Chakra Petch SemiBold"/>
            </a:endParaRPr>
          </a:p>
        </p:txBody>
      </p:sp>
      <p:sp>
        <p:nvSpPr>
          <p:cNvPr id="714" name="Google Shape;714;p61"/>
          <p:cNvSpPr txBox="1"/>
          <p:nvPr/>
        </p:nvSpPr>
        <p:spPr>
          <a:xfrm>
            <a:off x="3296300" y="4337575"/>
            <a:ext cx="534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YES</a:t>
            </a:r>
            <a:endParaRPr sz="1300">
              <a:solidFill>
                <a:schemeClr val="accent1"/>
              </a:solidFill>
              <a:latin typeface="Chakra Petch SemiBold"/>
              <a:ea typeface="Chakra Petch SemiBold"/>
              <a:cs typeface="Chakra Petch SemiBold"/>
              <a:sym typeface="Chakra Petch SemiBold"/>
            </a:endParaRPr>
          </a:p>
        </p:txBody>
      </p:sp>
      <p:cxnSp>
        <p:nvCxnSpPr>
          <p:cNvPr id="715" name="Google Shape;715;p61"/>
          <p:cNvCxnSpPr>
            <a:stCxn id="714" idx="3"/>
          </p:cNvCxnSpPr>
          <p:nvPr/>
        </p:nvCxnSpPr>
        <p:spPr>
          <a:xfrm>
            <a:off x="3830600" y="4530025"/>
            <a:ext cx="722700" cy="11100"/>
          </a:xfrm>
          <a:prstGeom prst="straightConnector1">
            <a:avLst/>
          </a:prstGeom>
          <a:noFill/>
          <a:ln cap="flat" cmpd="sng" w="9525">
            <a:solidFill>
              <a:schemeClr val="dk2"/>
            </a:solidFill>
            <a:prstDash val="solid"/>
            <a:round/>
            <a:headEnd len="med" w="med" type="none"/>
            <a:tailEnd len="med" w="med" type="triangle"/>
          </a:ln>
        </p:spPr>
      </p:cxnSp>
      <p:sp>
        <p:nvSpPr>
          <p:cNvPr id="716" name="Google Shape;716;p61"/>
          <p:cNvSpPr txBox="1"/>
          <p:nvPr/>
        </p:nvSpPr>
        <p:spPr>
          <a:xfrm>
            <a:off x="4685775" y="3838975"/>
            <a:ext cx="390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May have mild Osteoarthritis. Go for Advanced Diagnostics to confirm.</a:t>
            </a:r>
            <a:endParaRPr sz="1300">
              <a:solidFill>
                <a:schemeClr val="accent1"/>
              </a:solidFill>
              <a:latin typeface="Chakra Petch SemiBold"/>
              <a:ea typeface="Chakra Petch SemiBold"/>
              <a:cs typeface="Chakra Petch SemiBold"/>
              <a:sym typeface="Chakra Petch SemiBold"/>
            </a:endParaRPr>
          </a:p>
        </p:txBody>
      </p:sp>
      <p:cxnSp>
        <p:nvCxnSpPr>
          <p:cNvPr id="717" name="Google Shape;717;p61"/>
          <p:cNvCxnSpPr>
            <a:stCxn id="713" idx="3"/>
          </p:cNvCxnSpPr>
          <p:nvPr/>
        </p:nvCxnSpPr>
        <p:spPr>
          <a:xfrm>
            <a:off x="3673775" y="4027675"/>
            <a:ext cx="891600" cy="7500"/>
          </a:xfrm>
          <a:prstGeom prst="straightConnector1">
            <a:avLst/>
          </a:prstGeom>
          <a:noFill/>
          <a:ln cap="flat" cmpd="sng" w="9525">
            <a:solidFill>
              <a:schemeClr val="dk2"/>
            </a:solidFill>
            <a:prstDash val="solid"/>
            <a:round/>
            <a:headEnd len="med" w="med" type="none"/>
            <a:tailEnd len="med" w="med" type="triangle"/>
          </a:ln>
        </p:spPr>
      </p:cxnSp>
      <p:sp>
        <p:nvSpPr>
          <p:cNvPr id="718" name="Google Shape;718;p61"/>
          <p:cNvSpPr txBox="1"/>
          <p:nvPr/>
        </p:nvSpPr>
        <p:spPr>
          <a:xfrm>
            <a:off x="4685775" y="4337575"/>
            <a:ext cx="4252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hakra Petch SemiBold"/>
                <a:ea typeface="Chakra Petch SemiBold"/>
                <a:cs typeface="Chakra Petch SemiBold"/>
                <a:sym typeface="Chakra Petch SemiBold"/>
              </a:rPr>
              <a:t>Sure to have Osteoarthritis. Go for treatment.</a:t>
            </a:r>
            <a:endParaRPr sz="1300">
              <a:solidFill>
                <a:schemeClr val="accent1"/>
              </a:solidFill>
              <a:latin typeface="Chakra Petch SemiBold"/>
              <a:ea typeface="Chakra Petch SemiBold"/>
              <a:cs typeface="Chakra Petch SemiBold"/>
              <a:sym typeface="Chakra Petch SemiBold"/>
            </a:endParaRPr>
          </a:p>
        </p:txBody>
      </p:sp>
      <p:sp>
        <p:nvSpPr>
          <p:cNvPr id="719" name="Google Shape;719;p61"/>
          <p:cNvSpPr txBox="1"/>
          <p:nvPr/>
        </p:nvSpPr>
        <p:spPr>
          <a:xfrm>
            <a:off x="3830600" y="1300950"/>
            <a:ext cx="475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Chakra Petch"/>
                <a:ea typeface="Chakra Petch"/>
                <a:cs typeface="Chakra Petch"/>
                <a:sym typeface="Chakra Petch"/>
              </a:rPr>
              <a:t>It may save valuable time and money by utilising very low resources and computation in a very short time</a:t>
            </a:r>
            <a:endParaRPr b="1">
              <a:solidFill>
                <a:schemeClr val="accent1"/>
              </a:solidFill>
              <a:latin typeface="Chakra Petch"/>
              <a:ea typeface="Chakra Petch"/>
              <a:cs typeface="Chakra Petch"/>
              <a:sym typeface="Chakra Petch"/>
            </a:endParaRPr>
          </a:p>
        </p:txBody>
      </p:sp>
      <p:sp>
        <p:nvSpPr>
          <p:cNvPr id="720" name="Google Shape;720;p6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120" name="Shape 120"/>
        <p:cNvGrpSpPr/>
        <p:nvPr/>
      </p:nvGrpSpPr>
      <p:grpSpPr>
        <a:xfrm>
          <a:off x="0" y="0"/>
          <a:ext cx="0" cy="0"/>
          <a:chOff x="0" y="0"/>
          <a:chExt cx="0" cy="0"/>
        </a:xfrm>
      </p:grpSpPr>
      <p:sp>
        <p:nvSpPr>
          <p:cNvPr id="121" name="Google Shape;121;p1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Motivation</a:t>
            </a:r>
            <a:endParaRPr>
              <a:solidFill>
                <a:schemeClr val="dk2"/>
              </a:solidFill>
            </a:endParaRPr>
          </a:p>
        </p:txBody>
      </p:sp>
      <p:sp>
        <p:nvSpPr>
          <p:cNvPr id="122" name="Google Shape;122;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2"/>
          <p:cNvSpPr txBox="1"/>
          <p:nvPr>
            <p:ph type="title"/>
          </p:nvPr>
        </p:nvSpPr>
        <p:spPr>
          <a:xfrm>
            <a:off x="727650" y="607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726" name="Google Shape;726;p62"/>
          <p:cNvSpPr txBox="1"/>
          <p:nvPr>
            <p:ph idx="1" type="body"/>
          </p:nvPr>
        </p:nvSpPr>
        <p:spPr>
          <a:xfrm>
            <a:off x="727650" y="17897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a:t>Accurate </a:t>
            </a:r>
            <a:r>
              <a:rPr lang="en">
                <a:solidFill>
                  <a:srgbClr val="0000FF"/>
                </a:solidFill>
              </a:rPr>
              <a:t>joint space measurement</a:t>
            </a:r>
            <a:r>
              <a:rPr lang="en"/>
              <a:t> aids in advanced diagnosis and treatment decisions.</a:t>
            </a:r>
            <a:endParaRPr/>
          </a:p>
          <a:p>
            <a:pPr indent="-323850" lvl="0" marL="457200" rtl="0" algn="l">
              <a:spcBef>
                <a:spcPts val="1000"/>
              </a:spcBef>
              <a:spcAft>
                <a:spcPts val="0"/>
              </a:spcAft>
              <a:buSzPts val="1500"/>
              <a:buChar char="❏"/>
            </a:pPr>
            <a:r>
              <a:rPr lang="en"/>
              <a:t>Achieved 82.96% accuracy in osteoarthritis detection.</a:t>
            </a:r>
            <a:endParaRPr/>
          </a:p>
          <a:p>
            <a:pPr indent="-323850" lvl="0" marL="457200" rtl="0" algn="l">
              <a:spcBef>
                <a:spcPts val="1000"/>
              </a:spcBef>
              <a:spcAft>
                <a:spcPts val="0"/>
              </a:spcAft>
              <a:buSzPts val="1500"/>
              <a:buChar char="❏"/>
            </a:pPr>
            <a:r>
              <a:rPr lang="en"/>
              <a:t>Suitable for </a:t>
            </a:r>
            <a:r>
              <a:rPr lang="en">
                <a:solidFill>
                  <a:srgbClr val="0000FF"/>
                </a:solidFill>
              </a:rPr>
              <a:t>low-resource settings</a:t>
            </a:r>
            <a:r>
              <a:rPr lang="en"/>
              <a:t> and easy to use clinically.</a:t>
            </a:r>
            <a:endParaRPr/>
          </a:p>
          <a:p>
            <a:pPr indent="-323850" lvl="0" marL="457200" rtl="0" algn="l">
              <a:spcBef>
                <a:spcPts val="1000"/>
              </a:spcBef>
              <a:spcAft>
                <a:spcPts val="0"/>
              </a:spcAft>
              <a:buSzPts val="1500"/>
              <a:buChar char="❏"/>
            </a:pPr>
            <a:r>
              <a:rPr lang="en"/>
              <a:t>Demonstrated efficiency and clinical utility of the proposed framework.</a:t>
            </a:r>
            <a:endParaRPr/>
          </a:p>
          <a:p>
            <a:pPr indent="0" lvl="0" marL="0" rtl="0" algn="l">
              <a:spcBef>
                <a:spcPts val="1000"/>
              </a:spcBef>
              <a:spcAft>
                <a:spcPts val="1000"/>
              </a:spcAft>
              <a:buNone/>
            </a:pPr>
            <a:r>
              <a:t/>
            </a:r>
            <a:endParaRPr/>
          </a:p>
        </p:txBody>
      </p:sp>
      <p:sp>
        <p:nvSpPr>
          <p:cNvPr id="727" name="Google Shape;727;p6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3"/>
          <p:cNvSpPr txBox="1"/>
          <p:nvPr>
            <p:ph type="title"/>
          </p:nvPr>
        </p:nvSpPr>
        <p:spPr>
          <a:xfrm>
            <a:off x="729450" y="607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Directions</a:t>
            </a:r>
            <a:endParaRPr/>
          </a:p>
        </p:txBody>
      </p:sp>
      <p:sp>
        <p:nvSpPr>
          <p:cNvPr id="733" name="Google Shape;733;p63"/>
          <p:cNvSpPr txBox="1"/>
          <p:nvPr>
            <p:ph idx="1" type="body"/>
          </p:nvPr>
        </p:nvSpPr>
        <p:spPr>
          <a:xfrm>
            <a:off x="729450" y="1609100"/>
            <a:ext cx="7688700" cy="2261100"/>
          </a:xfrm>
          <a:prstGeom prst="rect">
            <a:avLst/>
          </a:prstGeom>
        </p:spPr>
        <p:txBody>
          <a:bodyPr anchorCtr="0" anchor="t" bIns="91425" lIns="91425" spcFirstLastPara="1" rIns="91425" wrap="square" tIns="91425">
            <a:noAutofit/>
          </a:bodyPr>
          <a:lstStyle/>
          <a:p>
            <a:pPr indent="-327020" lvl="0" marL="457200" rtl="0" algn="l">
              <a:lnSpc>
                <a:spcPct val="95000"/>
              </a:lnSpc>
              <a:spcBef>
                <a:spcPts val="0"/>
              </a:spcBef>
              <a:spcAft>
                <a:spcPts val="0"/>
              </a:spcAft>
              <a:buSzPts val="1550"/>
              <a:buChar char="❖"/>
            </a:pPr>
            <a:r>
              <a:rPr lang="en" sz="1549"/>
              <a:t>Incorporate </a:t>
            </a:r>
            <a:r>
              <a:rPr lang="en" sz="1549">
                <a:solidFill>
                  <a:srgbClr val="0000FF"/>
                </a:solidFill>
              </a:rPr>
              <a:t>osteophyte detection</a:t>
            </a:r>
            <a:r>
              <a:rPr lang="en" sz="1549"/>
              <a:t> for improved accuracy.</a:t>
            </a:r>
            <a:endParaRPr sz="1549"/>
          </a:p>
          <a:p>
            <a:pPr indent="-327020" lvl="0" marL="457200" rtl="0" algn="l">
              <a:lnSpc>
                <a:spcPct val="95000"/>
              </a:lnSpc>
              <a:spcBef>
                <a:spcPts val="1000"/>
              </a:spcBef>
              <a:spcAft>
                <a:spcPts val="0"/>
              </a:spcAft>
              <a:buSzPts val="1550"/>
              <a:buChar char="❖"/>
            </a:pPr>
            <a:r>
              <a:rPr lang="en" sz="1549"/>
              <a:t>Detecting presence and level of </a:t>
            </a:r>
            <a:r>
              <a:rPr lang="en" sz="1549">
                <a:solidFill>
                  <a:srgbClr val="0000FF"/>
                </a:solidFill>
                <a:highlight>
                  <a:srgbClr val="FFFFFF"/>
                </a:highlight>
                <a:latin typeface="Raleway"/>
                <a:ea typeface="Raleway"/>
                <a:cs typeface="Raleway"/>
                <a:sym typeface="Raleway"/>
              </a:rPr>
              <a:t>Subchondral </a:t>
            </a:r>
            <a:r>
              <a:rPr lang="en" sz="1549">
                <a:solidFill>
                  <a:srgbClr val="0000FF"/>
                </a:solidFill>
                <a:latin typeface="Raleway SemiBold"/>
                <a:ea typeface="Raleway SemiBold"/>
                <a:cs typeface="Raleway SemiBold"/>
                <a:sym typeface="Raleway SemiBold"/>
              </a:rPr>
              <a:t>sclerosis</a:t>
            </a:r>
            <a:r>
              <a:rPr lang="en" sz="1549"/>
              <a:t>.</a:t>
            </a:r>
            <a:endParaRPr sz="1549"/>
          </a:p>
          <a:p>
            <a:pPr indent="-327020" lvl="0" marL="457200" rtl="0" algn="l">
              <a:lnSpc>
                <a:spcPct val="95000"/>
              </a:lnSpc>
              <a:spcBef>
                <a:spcPts val="1000"/>
              </a:spcBef>
              <a:spcAft>
                <a:spcPts val="0"/>
              </a:spcAft>
              <a:buSzPts val="1550"/>
              <a:buChar char="❖"/>
            </a:pPr>
            <a:r>
              <a:rPr lang="en" sz="1549"/>
              <a:t>Conduct extensive clinical validation.</a:t>
            </a:r>
            <a:endParaRPr sz="1549"/>
          </a:p>
          <a:p>
            <a:pPr indent="-327020" lvl="0" marL="457200" rtl="0" algn="l">
              <a:lnSpc>
                <a:spcPct val="95000"/>
              </a:lnSpc>
              <a:spcBef>
                <a:spcPts val="1000"/>
              </a:spcBef>
              <a:spcAft>
                <a:spcPts val="0"/>
              </a:spcAft>
              <a:buSzPts val="1550"/>
              <a:buChar char="❖"/>
            </a:pPr>
            <a:r>
              <a:rPr lang="en" sz="1549"/>
              <a:t>Optimize edge detection and statistical analysis algorithms.</a:t>
            </a:r>
            <a:endParaRPr sz="1549"/>
          </a:p>
          <a:p>
            <a:pPr indent="-327020" lvl="0" marL="457200" rtl="0" algn="l">
              <a:lnSpc>
                <a:spcPct val="95000"/>
              </a:lnSpc>
              <a:spcBef>
                <a:spcPts val="1000"/>
              </a:spcBef>
              <a:spcAft>
                <a:spcPts val="0"/>
              </a:spcAft>
              <a:buSzPts val="1550"/>
              <a:buChar char="❖"/>
            </a:pPr>
            <a:r>
              <a:rPr lang="en" sz="1549"/>
              <a:t>Explore broader applications in joint assessments.</a:t>
            </a:r>
            <a:endParaRPr sz="1549"/>
          </a:p>
          <a:p>
            <a:pPr indent="-327020" lvl="0" marL="457200" rtl="0" algn="l">
              <a:lnSpc>
                <a:spcPct val="95000"/>
              </a:lnSpc>
              <a:spcBef>
                <a:spcPts val="1000"/>
              </a:spcBef>
              <a:spcAft>
                <a:spcPts val="0"/>
              </a:spcAft>
              <a:buSzPts val="1550"/>
              <a:buChar char="❖"/>
            </a:pPr>
            <a:r>
              <a:rPr lang="en" sz="1549"/>
              <a:t>Develop software tools for </a:t>
            </a:r>
            <a:r>
              <a:rPr lang="en" sz="1549">
                <a:solidFill>
                  <a:srgbClr val="0000FF"/>
                </a:solidFill>
              </a:rPr>
              <a:t>integration into diagnostic workflows</a:t>
            </a:r>
            <a:r>
              <a:rPr lang="en" sz="1549"/>
              <a:t>.</a:t>
            </a:r>
            <a:endParaRPr sz="1549"/>
          </a:p>
          <a:p>
            <a:pPr indent="0" lvl="0" marL="457200" rtl="0" algn="l">
              <a:lnSpc>
                <a:spcPct val="95000"/>
              </a:lnSpc>
              <a:spcBef>
                <a:spcPts val="1000"/>
              </a:spcBef>
              <a:spcAft>
                <a:spcPts val="0"/>
              </a:spcAft>
              <a:buSzPts val="358"/>
              <a:buNone/>
            </a:pPr>
            <a:r>
              <a:t/>
            </a:r>
            <a:endParaRPr sz="887"/>
          </a:p>
          <a:p>
            <a:pPr indent="0" lvl="0" marL="0" rtl="0" algn="l">
              <a:lnSpc>
                <a:spcPct val="95000"/>
              </a:lnSpc>
              <a:spcBef>
                <a:spcPts val="1000"/>
              </a:spcBef>
              <a:spcAft>
                <a:spcPts val="1000"/>
              </a:spcAft>
              <a:buSzPts val="358"/>
              <a:buNone/>
            </a:pPr>
            <a:r>
              <a:t/>
            </a:r>
            <a:endParaRPr sz="887"/>
          </a:p>
        </p:txBody>
      </p:sp>
      <p:sp>
        <p:nvSpPr>
          <p:cNvPr id="734" name="Google Shape;734;p6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4"/>
          <p:cNvSpPr txBox="1"/>
          <p:nvPr>
            <p:ph type="title"/>
          </p:nvPr>
        </p:nvSpPr>
        <p:spPr>
          <a:xfrm>
            <a:off x="773800" y="591250"/>
            <a:ext cx="7030500" cy="569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111"/>
              <a:buNone/>
            </a:pPr>
            <a:r>
              <a:rPr lang="en" sz="2500">
                <a:solidFill>
                  <a:srgbClr val="000000"/>
                </a:solidFill>
                <a:latin typeface="Arial"/>
                <a:ea typeface="Arial"/>
                <a:cs typeface="Arial"/>
                <a:sym typeface="Arial"/>
              </a:rPr>
              <a:t>References</a:t>
            </a:r>
            <a:endParaRPr sz="2500">
              <a:solidFill>
                <a:srgbClr val="000000"/>
              </a:solidFill>
              <a:latin typeface="Arial"/>
              <a:ea typeface="Arial"/>
              <a:cs typeface="Arial"/>
              <a:sym typeface="Arial"/>
            </a:endParaRPr>
          </a:p>
        </p:txBody>
      </p:sp>
      <p:sp>
        <p:nvSpPr>
          <p:cNvPr id="740" name="Google Shape;740;p64"/>
          <p:cNvSpPr txBox="1"/>
          <p:nvPr>
            <p:ph idx="1" type="body"/>
          </p:nvPr>
        </p:nvSpPr>
        <p:spPr>
          <a:xfrm>
            <a:off x="626400" y="1482100"/>
            <a:ext cx="8215200" cy="3324600"/>
          </a:xfrm>
          <a:prstGeom prst="rect">
            <a:avLst/>
          </a:prstGeom>
          <a:noFill/>
          <a:ln>
            <a:noFill/>
          </a:ln>
        </p:spPr>
        <p:txBody>
          <a:bodyPr anchorCtr="0" anchor="ctr" bIns="91425" lIns="91425" spcFirstLastPara="1" rIns="91425" wrap="square" tIns="91425">
            <a:spAutoFit/>
          </a:bodyPr>
          <a:lstStyle/>
          <a:p>
            <a:pPr indent="-304800" lvl="0" marL="457200" rtl="0" algn="l">
              <a:lnSpc>
                <a:spcPct val="100000"/>
              </a:lnSpc>
              <a:spcBef>
                <a:spcPts val="0"/>
              </a:spcBef>
              <a:spcAft>
                <a:spcPts val="0"/>
              </a:spcAft>
              <a:buClr>
                <a:srgbClr val="000000"/>
              </a:buClr>
              <a:buSzPts val="1200"/>
              <a:buFont typeface="Arial"/>
              <a:buAutoNum type="arabicPeriod"/>
            </a:pPr>
            <a:r>
              <a:rPr lang="en" sz="1200">
                <a:solidFill>
                  <a:srgbClr val="000000"/>
                </a:solidFill>
                <a:highlight>
                  <a:srgbClr val="FFFFFF"/>
                </a:highlight>
                <a:latin typeface="Arial"/>
                <a:ea typeface="Arial"/>
                <a:cs typeface="Arial"/>
                <a:sym typeface="Arial"/>
              </a:rPr>
              <a:t>Sudeep Kondal and Viraj Kulkarni and Ashrika Gaikwad and Amit Kharat and Aniruddha Pant, “Automatic grading of knee osteoarthritis on the Kellgren-Lawrence scale from radiographs using convolutional neural networks,” eess.IV, 2020, pp. 1–6</a:t>
            </a:r>
            <a:endParaRPr sz="1200">
              <a:solidFill>
                <a:srgbClr val="000000"/>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AutoNum type="arabicPeriod"/>
            </a:pPr>
            <a:r>
              <a:rPr lang="en" sz="1200">
                <a:solidFill>
                  <a:srgbClr val="000000"/>
                </a:solidFill>
                <a:highlight>
                  <a:srgbClr val="FFFFFF"/>
                </a:highlight>
                <a:latin typeface="Arial"/>
                <a:ea typeface="Arial"/>
                <a:cs typeface="Arial"/>
                <a:sym typeface="Arial"/>
              </a:rPr>
              <a:t>Antony, Joseph and McGuinness, Kevin and Moran, Kieran and O’Connor, Noel E., “Quantifying radiographic knee osteoarthritis severity using deep convolutional neural networks,” Springer International Publishing, 2017, pp. 376–390.</a:t>
            </a:r>
            <a:endParaRPr sz="1200">
              <a:solidFill>
                <a:srgbClr val="000000"/>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AutoNum type="arabicPeriod"/>
            </a:pPr>
            <a:r>
              <a:rPr lang="en" sz="1200">
                <a:solidFill>
                  <a:srgbClr val="000000"/>
                </a:solidFill>
                <a:highlight>
                  <a:srgbClr val="FFFFFF"/>
                </a:highlight>
                <a:latin typeface="Arial"/>
                <a:ea typeface="Arial"/>
                <a:cs typeface="Arial"/>
                <a:sym typeface="Arial"/>
              </a:rPr>
              <a:t>Tiulpin A, Thevenot J, Rahtu E, Lehenkari P, Saarakkala S.,“ Automatic Knee Osteoarthritis Diagnosis from Plain Radiographs: A Deep Learning-Based Approach.,” Sci Rep., 2018 Jan 29, pp. 8(1):1727</a:t>
            </a:r>
            <a:endParaRPr sz="1200">
              <a:solidFill>
                <a:srgbClr val="000000"/>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AutoNum type="arabicPeriod"/>
            </a:pPr>
            <a:r>
              <a:rPr lang="en" sz="1200">
                <a:solidFill>
                  <a:srgbClr val="000000"/>
                </a:solidFill>
                <a:highlight>
                  <a:srgbClr val="FFFFFF"/>
                </a:highlight>
                <a:latin typeface="Arial"/>
                <a:ea typeface="Arial"/>
                <a:cs typeface="Arial"/>
                <a:sym typeface="Arial"/>
              </a:rPr>
              <a:t>Brahim A, Jennane R, Riad R, Janvier T, Khedher L, Toumi H, Lespessailles E.,“A decision support tool for early detection of knee OsteoArthritis using X-ray imaging and machine learning: Data from the OsteoArthritis Initiative,” Data from the OsteoArthritis Initiative.</a:t>
            </a:r>
            <a:endParaRPr sz="1200">
              <a:solidFill>
                <a:srgbClr val="000000"/>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AutoNum type="arabicPeriod"/>
            </a:pPr>
            <a:r>
              <a:rPr lang="en" sz="1200">
                <a:solidFill>
                  <a:srgbClr val="000000"/>
                </a:solidFill>
                <a:highlight>
                  <a:srgbClr val="FFFFFF"/>
                </a:highlight>
                <a:latin typeface="Arial"/>
                <a:ea typeface="Arial"/>
                <a:cs typeface="Arial"/>
                <a:sym typeface="Arial"/>
              </a:rPr>
              <a:t>Behzad Heidar, “Knee osteoarthritis prevalence, risk factors, pathogenesis and features: Part I,”Caspian J Intern Med. 2011 Spring, pp. 2(2):</a:t>
            </a:r>
            <a:endParaRPr sz="1200">
              <a:solidFill>
                <a:srgbClr val="000000"/>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AutoNum type="arabicPeriod"/>
            </a:pPr>
            <a:r>
              <a:rPr lang="en" sz="1200">
                <a:solidFill>
                  <a:srgbClr val="000000"/>
                </a:solidFill>
                <a:highlight>
                  <a:srgbClr val="FFFFFF"/>
                </a:highlight>
                <a:latin typeface="Arial"/>
                <a:ea typeface="Arial"/>
                <a:cs typeface="Arial"/>
                <a:sym typeface="Arial"/>
              </a:rPr>
              <a:t>Kohn MD, Sassoon AA, Fernando ND, “Classifications in Brief: Kellgren-Lawrence Classification of Osteoarthritis, ” Clin Orthop Relat Res. 2016 Aug, pp. 474(8):1886-93.</a:t>
            </a:r>
            <a:endParaRPr sz="1200">
              <a:solidFill>
                <a:srgbClr val="000000"/>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AutoNum type="arabicPeriod"/>
            </a:pPr>
            <a:r>
              <a:rPr lang="en" sz="1200">
                <a:solidFill>
                  <a:srgbClr val="000000"/>
                </a:solidFill>
                <a:highlight>
                  <a:srgbClr val="FFFFFF"/>
                </a:highlight>
                <a:latin typeface="Arial"/>
                <a:ea typeface="Arial"/>
                <a:cs typeface="Arial"/>
                <a:sym typeface="Arial"/>
              </a:rPr>
              <a:t>Xu Zhao and Wenchao Ding and Yongqi An and Yinglong Du and Tao Yu and Min Li and Ming Tang and Jinqiao Wang“Fast Segment Anything,”, 2023</a:t>
            </a:r>
            <a:endParaRPr sz="1200">
              <a:solidFill>
                <a:srgbClr val="000000"/>
              </a:solidFill>
              <a:highlight>
                <a:srgbClr val="FFFFFF"/>
              </a:highlight>
              <a:latin typeface="Arial"/>
              <a:ea typeface="Arial"/>
              <a:cs typeface="Arial"/>
              <a:sym typeface="Arial"/>
            </a:endParaRPr>
          </a:p>
        </p:txBody>
      </p:sp>
      <p:sp>
        <p:nvSpPr>
          <p:cNvPr id="741" name="Google Shape;741;p6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745" name="Shape 745"/>
        <p:cNvGrpSpPr/>
        <p:nvPr/>
      </p:nvGrpSpPr>
      <p:grpSpPr>
        <a:xfrm>
          <a:off x="0" y="0"/>
          <a:ext cx="0" cy="0"/>
          <a:chOff x="0" y="0"/>
          <a:chExt cx="0" cy="0"/>
        </a:xfrm>
      </p:grpSpPr>
      <p:sp>
        <p:nvSpPr>
          <p:cNvPr id="746" name="Google Shape;746;p65"/>
          <p:cNvSpPr txBox="1"/>
          <p:nvPr>
            <p:ph type="title"/>
          </p:nvPr>
        </p:nvSpPr>
        <p:spPr>
          <a:xfrm>
            <a:off x="1388550" y="1640100"/>
            <a:ext cx="6366900" cy="18633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0"/>
              <a:buNone/>
            </a:pPr>
            <a:r>
              <a:rPr lang="en">
                <a:solidFill>
                  <a:srgbClr val="000000"/>
                </a:solidFill>
                <a:latin typeface="Arial"/>
                <a:ea typeface="Arial"/>
                <a:cs typeface="Arial"/>
                <a:sym typeface="Arial"/>
              </a:rPr>
              <a:t>Thank you!</a:t>
            </a:r>
            <a:endParaRPr>
              <a:solidFill>
                <a:srgbClr val="000000"/>
              </a:solidFill>
              <a:latin typeface="Arial"/>
              <a:ea typeface="Arial"/>
              <a:cs typeface="Arial"/>
              <a:sym typeface="Arial"/>
            </a:endParaRPr>
          </a:p>
        </p:txBody>
      </p:sp>
      <p:sp>
        <p:nvSpPr>
          <p:cNvPr id="747" name="Google Shape;747;p6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729450" y="573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28" name="Google Shape;128;p18"/>
          <p:cNvSpPr txBox="1"/>
          <p:nvPr>
            <p:ph idx="1" type="body"/>
          </p:nvPr>
        </p:nvSpPr>
        <p:spPr>
          <a:xfrm>
            <a:off x="727650" y="1494025"/>
            <a:ext cx="7688700" cy="2261100"/>
          </a:xfrm>
          <a:prstGeom prst="rect">
            <a:avLst/>
          </a:prstGeom>
        </p:spPr>
        <p:txBody>
          <a:bodyPr anchorCtr="0" anchor="t" bIns="91425" lIns="91425" spcFirstLastPara="1" rIns="91425" wrap="square" tIns="91425">
            <a:normAutofit fontScale="92500" lnSpcReduction="20000"/>
          </a:bodyPr>
          <a:lstStyle/>
          <a:p>
            <a:pPr indent="-316706" lvl="0" marL="457200" rtl="0" algn="l">
              <a:spcBef>
                <a:spcPts val="0"/>
              </a:spcBef>
              <a:spcAft>
                <a:spcPts val="0"/>
              </a:spcAft>
              <a:buSzPct val="100000"/>
              <a:buChar char="●"/>
            </a:pPr>
            <a:r>
              <a:rPr lang="en" sz="1500"/>
              <a:t>In 2020, estimated 654.1 million individuals (aged 40 years and older) were affected globally.​</a:t>
            </a:r>
            <a:endParaRPr sz="1500"/>
          </a:p>
          <a:p>
            <a:pPr indent="0" lvl="0" marL="0" rtl="0" algn="l">
              <a:spcBef>
                <a:spcPts val="1200"/>
              </a:spcBef>
              <a:spcAft>
                <a:spcPts val="0"/>
              </a:spcAft>
              <a:buNone/>
            </a:pPr>
            <a:r>
              <a:t/>
            </a:r>
            <a:endParaRPr sz="1500"/>
          </a:p>
          <a:p>
            <a:pPr indent="-316706" lvl="0" marL="457200" rtl="0" algn="l">
              <a:spcBef>
                <a:spcPts val="1200"/>
              </a:spcBef>
              <a:spcAft>
                <a:spcPts val="0"/>
              </a:spcAft>
              <a:buSzPct val="100000"/>
              <a:buChar char="●"/>
            </a:pPr>
            <a:r>
              <a:rPr lang="en" sz="1500"/>
              <a:t>Significantly impacts individuals' quality of life.​</a:t>
            </a:r>
            <a:endParaRPr sz="1500"/>
          </a:p>
          <a:p>
            <a:pPr indent="0" lvl="0" marL="0" rtl="0" algn="l">
              <a:spcBef>
                <a:spcPts val="1200"/>
              </a:spcBef>
              <a:spcAft>
                <a:spcPts val="0"/>
              </a:spcAft>
              <a:buNone/>
            </a:pPr>
            <a:r>
              <a:t/>
            </a:r>
            <a:endParaRPr sz="1500"/>
          </a:p>
          <a:p>
            <a:pPr indent="-316706" lvl="0" marL="457200" rtl="0" algn="l">
              <a:spcBef>
                <a:spcPts val="1200"/>
              </a:spcBef>
              <a:spcAft>
                <a:spcPts val="0"/>
              </a:spcAft>
              <a:buSzPct val="100000"/>
              <a:buChar char="●"/>
            </a:pPr>
            <a:r>
              <a:rPr lang="en" sz="1500"/>
              <a:t>Traditionally, </a:t>
            </a:r>
            <a:r>
              <a:rPr b="1" i="1" lang="en">
                <a:solidFill>
                  <a:srgbClr val="9900FF"/>
                </a:solidFill>
                <a:latin typeface="Chakra Petch"/>
                <a:ea typeface="Chakra Petch"/>
                <a:cs typeface="Chakra Petch"/>
                <a:sym typeface="Chakra Petch"/>
              </a:rPr>
              <a:t>K</a:t>
            </a:r>
            <a:r>
              <a:rPr b="1" i="1" lang="en" sz="1500">
                <a:solidFill>
                  <a:srgbClr val="9900FF"/>
                </a:solidFill>
                <a:latin typeface="Chakra Petch"/>
                <a:ea typeface="Chakra Petch"/>
                <a:cs typeface="Chakra Petch"/>
                <a:sym typeface="Chakra Petch"/>
              </a:rPr>
              <a:t>nee OA (KOA)</a:t>
            </a:r>
            <a:r>
              <a:rPr lang="en" sz="1500"/>
              <a:t> has been assessed using qualitative methods such as the </a:t>
            </a:r>
            <a:r>
              <a:rPr b="1" i="1" lang="en" sz="1500">
                <a:solidFill>
                  <a:schemeClr val="accent3"/>
                </a:solidFill>
                <a:latin typeface="Chakra Petch"/>
                <a:ea typeface="Chakra Petch"/>
                <a:cs typeface="Chakra Petch"/>
                <a:sym typeface="Chakra Petch"/>
              </a:rPr>
              <a:t>Kellgren-Lawrence (KL)</a:t>
            </a:r>
            <a:r>
              <a:rPr b="1" i="1" lang="en" sz="1500">
                <a:latin typeface="Chakra Petch"/>
                <a:ea typeface="Chakra Petch"/>
                <a:cs typeface="Chakra Petch"/>
                <a:sym typeface="Chakra Petch"/>
              </a:rPr>
              <a:t> </a:t>
            </a:r>
            <a:r>
              <a:rPr lang="en" sz="1500"/>
              <a:t>grading system.​</a:t>
            </a:r>
            <a:endParaRPr sz="1500"/>
          </a:p>
        </p:txBody>
      </p:sp>
      <p:sp>
        <p:nvSpPr>
          <p:cNvPr id="129" name="Google Shape;129;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729450" y="618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KL Grading System?​</a:t>
            </a:r>
            <a:endParaRPr/>
          </a:p>
        </p:txBody>
      </p:sp>
      <p:sp>
        <p:nvSpPr>
          <p:cNvPr id="135" name="Google Shape;135;p19"/>
          <p:cNvSpPr txBox="1"/>
          <p:nvPr>
            <p:ph idx="1" type="body"/>
          </p:nvPr>
        </p:nvSpPr>
        <p:spPr>
          <a:xfrm>
            <a:off x="729450" y="1289125"/>
            <a:ext cx="6667200" cy="6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Categorizes the current state of the disease, based on the </a:t>
            </a:r>
            <a:r>
              <a:rPr i="1" lang="en">
                <a:solidFill>
                  <a:srgbClr val="FF9900"/>
                </a:solidFill>
              </a:rPr>
              <a:t>Joint Space Narrowing</a:t>
            </a:r>
            <a:r>
              <a:rPr lang="en"/>
              <a:t>, </a:t>
            </a:r>
            <a:r>
              <a:rPr i="1" lang="en">
                <a:solidFill>
                  <a:srgbClr val="9900FF"/>
                </a:solidFill>
              </a:rPr>
              <a:t>Osteophyte count</a:t>
            </a:r>
            <a:r>
              <a:rPr lang="en"/>
              <a:t> etc.​</a:t>
            </a:r>
            <a:endParaRPr/>
          </a:p>
        </p:txBody>
      </p:sp>
      <p:sp>
        <p:nvSpPr>
          <p:cNvPr id="136" name="Google Shape;136;p19"/>
          <p:cNvSpPr txBox="1"/>
          <p:nvPr/>
        </p:nvSpPr>
        <p:spPr>
          <a:xfrm>
            <a:off x="168675" y="3487100"/>
            <a:ext cx="16260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Chakra Petch SemiBold"/>
                <a:ea typeface="Chakra Petch SemiBold"/>
                <a:cs typeface="Chakra Petch SemiBold"/>
                <a:sym typeface="Chakra Petch SemiBold"/>
              </a:rPr>
              <a:t>Grade 0: No OA feature</a:t>
            </a:r>
            <a:r>
              <a:rPr lang="en" sz="1300">
                <a:solidFill>
                  <a:schemeClr val="accent1"/>
                </a:solidFill>
                <a:latin typeface="Chakra Petch SemiBold"/>
                <a:ea typeface="Chakra Petch SemiBold"/>
                <a:cs typeface="Chakra Petch SemiBold"/>
                <a:sym typeface="Chakra Petch SemiBold"/>
              </a:rPr>
              <a:t>s.</a:t>
            </a:r>
            <a:endParaRPr sz="1300">
              <a:solidFill>
                <a:schemeClr val="accent1"/>
              </a:solidFill>
              <a:latin typeface="Chakra Petch SemiBold"/>
              <a:ea typeface="Chakra Petch SemiBold"/>
              <a:cs typeface="Chakra Petch SemiBold"/>
              <a:sym typeface="Chakra Petch SemiBold"/>
            </a:endParaRPr>
          </a:p>
        </p:txBody>
      </p:sp>
      <p:pic>
        <p:nvPicPr>
          <p:cNvPr id="137" name="Google Shape;137;p19"/>
          <p:cNvPicPr preferRelativeResize="0"/>
          <p:nvPr/>
        </p:nvPicPr>
        <p:blipFill>
          <a:blip r:embed="rId3">
            <a:alphaModFix/>
          </a:blip>
          <a:stretch>
            <a:fillRect/>
          </a:stretch>
        </p:blipFill>
        <p:spPr>
          <a:xfrm>
            <a:off x="224450" y="2285088"/>
            <a:ext cx="1265725" cy="1077144"/>
          </a:xfrm>
          <a:prstGeom prst="rect">
            <a:avLst/>
          </a:prstGeom>
          <a:noFill/>
          <a:ln>
            <a:noFill/>
          </a:ln>
        </p:spPr>
      </p:pic>
      <p:sp>
        <p:nvSpPr>
          <p:cNvPr id="138" name="Google Shape;138;p19"/>
          <p:cNvSpPr txBox="1"/>
          <p:nvPr/>
        </p:nvSpPr>
        <p:spPr>
          <a:xfrm>
            <a:off x="1995350" y="3487100"/>
            <a:ext cx="14736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Chakra Petch SemiBold"/>
                <a:ea typeface="Chakra Petch SemiBold"/>
                <a:cs typeface="Chakra Petch SemiBold"/>
                <a:sym typeface="Chakra Petch SemiBold"/>
              </a:rPr>
              <a:t>Grade 1: Doubtful narrowing, possible osteophytes. ​</a:t>
            </a:r>
            <a:endParaRPr sz="1100">
              <a:solidFill>
                <a:schemeClr val="accent1"/>
              </a:solidFill>
              <a:latin typeface="Chakra Petch SemiBold"/>
              <a:ea typeface="Chakra Petch SemiBold"/>
              <a:cs typeface="Chakra Petch SemiBold"/>
              <a:sym typeface="Chakra Petch SemiBold"/>
            </a:endParaRPr>
          </a:p>
        </p:txBody>
      </p:sp>
      <p:pic>
        <p:nvPicPr>
          <p:cNvPr id="139" name="Google Shape;139;p19"/>
          <p:cNvPicPr preferRelativeResize="0"/>
          <p:nvPr/>
        </p:nvPicPr>
        <p:blipFill>
          <a:blip r:embed="rId4">
            <a:alphaModFix/>
          </a:blip>
          <a:stretch>
            <a:fillRect/>
          </a:stretch>
        </p:blipFill>
        <p:spPr>
          <a:xfrm>
            <a:off x="2072905" y="2278420"/>
            <a:ext cx="1224820" cy="1090468"/>
          </a:xfrm>
          <a:prstGeom prst="rect">
            <a:avLst/>
          </a:prstGeom>
          <a:noFill/>
          <a:ln>
            <a:noFill/>
          </a:ln>
        </p:spPr>
      </p:pic>
      <p:sp>
        <p:nvSpPr>
          <p:cNvPr id="140" name="Google Shape;140;p19"/>
          <p:cNvSpPr txBox="1"/>
          <p:nvPr>
            <p:ph idx="12" type="sldNum"/>
          </p:nvPr>
        </p:nvSpPr>
        <p:spPr>
          <a:xfrm>
            <a:off x="8573505" y="4761218"/>
            <a:ext cx="484200" cy="3021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
        <p:nvSpPr>
          <p:cNvPr id="141" name="Google Shape;141;p19"/>
          <p:cNvSpPr/>
          <p:nvPr/>
        </p:nvSpPr>
        <p:spPr>
          <a:xfrm>
            <a:off x="2840364" y="2851557"/>
            <a:ext cx="330000" cy="311100"/>
          </a:xfrm>
          <a:prstGeom prst="ellipse">
            <a:avLst/>
          </a:prstGeom>
          <a:solidFill>
            <a:srgbClr val="000000">
              <a:alpha val="0"/>
            </a:srgbClr>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pic>
        <p:nvPicPr>
          <p:cNvPr id="142" name="Google Shape;142;p19"/>
          <p:cNvPicPr preferRelativeResize="0"/>
          <p:nvPr/>
        </p:nvPicPr>
        <p:blipFill>
          <a:blip r:embed="rId5">
            <a:alphaModFix/>
          </a:blip>
          <a:stretch>
            <a:fillRect/>
          </a:stretch>
        </p:blipFill>
        <p:spPr>
          <a:xfrm>
            <a:off x="3890288" y="2249425"/>
            <a:ext cx="1111450" cy="1148475"/>
          </a:xfrm>
          <a:prstGeom prst="rect">
            <a:avLst/>
          </a:prstGeom>
          <a:noFill/>
          <a:ln>
            <a:noFill/>
          </a:ln>
        </p:spPr>
      </p:pic>
      <p:pic>
        <p:nvPicPr>
          <p:cNvPr id="143" name="Google Shape;143;p19"/>
          <p:cNvPicPr preferRelativeResize="0"/>
          <p:nvPr/>
        </p:nvPicPr>
        <p:blipFill>
          <a:blip r:embed="rId6">
            <a:alphaModFix/>
          </a:blip>
          <a:stretch>
            <a:fillRect/>
          </a:stretch>
        </p:blipFill>
        <p:spPr>
          <a:xfrm>
            <a:off x="5673613" y="2249425"/>
            <a:ext cx="1152398" cy="1148475"/>
          </a:xfrm>
          <a:prstGeom prst="rect">
            <a:avLst/>
          </a:prstGeom>
          <a:noFill/>
          <a:ln>
            <a:noFill/>
          </a:ln>
        </p:spPr>
      </p:pic>
      <p:pic>
        <p:nvPicPr>
          <p:cNvPr id="144" name="Google Shape;144;p19"/>
          <p:cNvPicPr preferRelativeResize="0"/>
          <p:nvPr/>
        </p:nvPicPr>
        <p:blipFill>
          <a:blip r:embed="rId7">
            <a:alphaModFix/>
          </a:blip>
          <a:stretch>
            <a:fillRect/>
          </a:stretch>
        </p:blipFill>
        <p:spPr>
          <a:xfrm>
            <a:off x="7401850" y="2229638"/>
            <a:ext cx="1224825" cy="1188050"/>
          </a:xfrm>
          <a:prstGeom prst="rect">
            <a:avLst/>
          </a:prstGeom>
          <a:noFill/>
          <a:ln>
            <a:noFill/>
          </a:ln>
        </p:spPr>
      </p:pic>
      <p:sp>
        <p:nvSpPr>
          <p:cNvPr id="145" name="Google Shape;145;p19"/>
          <p:cNvSpPr/>
          <p:nvPr/>
        </p:nvSpPr>
        <p:spPr>
          <a:xfrm>
            <a:off x="4549144" y="2694476"/>
            <a:ext cx="399000" cy="436800"/>
          </a:xfrm>
          <a:prstGeom prst="ellipse">
            <a:avLst/>
          </a:prstGeom>
          <a:solidFill>
            <a:srgbClr val="000000">
              <a:alpha val="0"/>
            </a:srgbClr>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146" name="Google Shape;146;p19"/>
          <p:cNvSpPr/>
          <p:nvPr/>
        </p:nvSpPr>
        <p:spPr>
          <a:xfrm>
            <a:off x="6366997" y="2681788"/>
            <a:ext cx="447600" cy="472200"/>
          </a:xfrm>
          <a:prstGeom prst="ellipse">
            <a:avLst/>
          </a:prstGeom>
          <a:solidFill>
            <a:srgbClr val="000000">
              <a:alpha val="0"/>
            </a:srgbClr>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147" name="Google Shape;147;p19"/>
          <p:cNvSpPr/>
          <p:nvPr/>
        </p:nvSpPr>
        <p:spPr>
          <a:xfrm>
            <a:off x="7474863" y="2741816"/>
            <a:ext cx="414900" cy="426300"/>
          </a:xfrm>
          <a:prstGeom prst="ellipse">
            <a:avLst/>
          </a:prstGeom>
          <a:solidFill>
            <a:srgbClr val="000000">
              <a:alpha val="0"/>
            </a:srgbClr>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hakra Petch SemiBold"/>
              <a:ea typeface="Chakra Petch SemiBold"/>
              <a:cs typeface="Chakra Petch SemiBold"/>
              <a:sym typeface="Chakra Petch SemiBold"/>
            </a:endParaRPr>
          </a:p>
        </p:txBody>
      </p:sp>
      <p:sp>
        <p:nvSpPr>
          <p:cNvPr id="148" name="Google Shape;148;p19"/>
          <p:cNvSpPr txBox="1"/>
          <p:nvPr/>
        </p:nvSpPr>
        <p:spPr>
          <a:xfrm>
            <a:off x="3888950" y="3487100"/>
            <a:ext cx="14127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accent1"/>
                </a:solidFill>
                <a:latin typeface="Chakra Petch SemiBold"/>
                <a:ea typeface="Chakra Petch SemiBold"/>
                <a:cs typeface="Chakra Petch SemiBold"/>
                <a:sym typeface="Chakra Petch SemiBold"/>
              </a:rPr>
              <a:t>Grade 2: Definite osteophytes, possible narrowing. ​</a:t>
            </a:r>
            <a:endParaRPr sz="1100">
              <a:solidFill>
                <a:schemeClr val="accent1"/>
              </a:solidFill>
              <a:latin typeface="Chakra Petch SemiBold"/>
              <a:ea typeface="Chakra Petch SemiBold"/>
              <a:cs typeface="Chakra Petch SemiBold"/>
              <a:sym typeface="Chakra Petch SemiBold"/>
            </a:endParaRPr>
          </a:p>
        </p:txBody>
      </p:sp>
      <p:sp>
        <p:nvSpPr>
          <p:cNvPr id="149" name="Google Shape;149;p19"/>
          <p:cNvSpPr txBox="1"/>
          <p:nvPr/>
        </p:nvSpPr>
        <p:spPr>
          <a:xfrm>
            <a:off x="5673625" y="3550700"/>
            <a:ext cx="14127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Chakra Petch SemiBold"/>
                <a:ea typeface="Chakra Petch SemiBold"/>
                <a:cs typeface="Chakra Petch SemiBold"/>
                <a:sym typeface="Chakra Petch SemiBold"/>
              </a:rPr>
              <a:t>Grade 3: Multiple osteophytes, definite narrowing, possible deformity. ​</a:t>
            </a:r>
            <a:endParaRPr sz="1100">
              <a:solidFill>
                <a:schemeClr val="accent1"/>
              </a:solidFill>
              <a:latin typeface="Chakra Petch SemiBold"/>
              <a:ea typeface="Chakra Petch SemiBold"/>
              <a:cs typeface="Chakra Petch SemiBold"/>
              <a:sym typeface="Chakra Petch SemiBold"/>
            </a:endParaRPr>
          </a:p>
        </p:txBody>
      </p:sp>
      <p:sp>
        <p:nvSpPr>
          <p:cNvPr id="150" name="Google Shape;150;p19"/>
          <p:cNvSpPr txBox="1"/>
          <p:nvPr/>
        </p:nvSpPr>
        <p:spPr>
          <a:xfrm>
            <a:off x="7139750" y="3609800"/>
            <a:ext cx="1761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Chakra Petch SemiBold"/>
                <a:ea typeface="Chakra Petch SemiBold"/>
                <a:cs typeface="Chakra Petch SemiBold"/>
                <a:sym typeface="Chakra Petch SemiBold"/>
              </a:rPr>
              <a:t>Grade 4: Large osteophytes, marked narrowing, severe sclerosis, definite deformity.​​</a:t>
            </a:r>
            <a:endParaRPr sz="1100">
              <a:solidFill>
                <a:schemeClr val="accent1"/>
              </a:solidFill>
              <a:latin typeface="Chakra Petch SemiBold"/>
              <a:ea typeface="Chakra Petch SemiBold"/>
              <a:cs typeface="Chakra Petch SemiBold"/>
              <a:sym typeface="Chakra Petch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668375" y="534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of </a:t>
            </a:r>
            <a:r>
              <a:rPr lang="en"/>
              <a:t>KL Grading </a:t>
            </a:r>
            <a:endParaRPr/>
          </a:p>
        </p:txBody>
      </p:sp>
      <p:sp>
        <p:nvSpPr>
          <p:cNvPr id="156" name="Google Shape;156;p20"/>
          <p:cNvSpPr txBox="1"/>
          <p:nvPr>
            <p:ph idx="1" type="body"/>
          </p:nvPr>
        </p:nvSpPr>
        <p:spPr>
          <a:xfrm>
            <a:off x="668375" y="1303150"/>
            <a:ext cx="7688700" cy="762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b="1" lang="en">
                <a:latin typeface="Chakra Petch"/>
                <a:ea typeface="Chakra Petch"/>
                <a:cs typeface="Chakra Petch"/>
                <a:sym typeface="Chakra Petch"/>
              </a:rPr>
              <a:t>Variability in Diagnosis </a:t>
            </a:r>
            <a:r>
              <a:rPr lang="en"/>
              <a:t>: Different clinicians' interpretations can vary, leading to </a:t>
            </a:r>
            <a:r>
              <a:rPr lang="en">
                <a:solidFill>
                  <a:schemeClr val="accent3"/>
                </a:solidFill>
              </a:rPr>
              <a:t>inconsistent KL grades</a:t>
            </a:r>
            <a:r>
              <a:rPr lang="en"/>
              <a:t> and unreliable diagnoses.</a:t>
            </a:r>
            <a:endParaRPr/>
          </a:p>
        </p:txBody>
      </p:sp>
      <p:sp>
        <p:nvSpPr>
          <p:cNvPr id="157" name="Google Shape;157;p20"/>
          <p:cNvSpPr txBox="1"/>
          <p:nvPr/>
        </p:nvSpPr>
        <p:spPr>
          <a:xfrm>
            <a:off x="645125" y="2065750"/>
            <a:ext cx="77352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Chakra Petch SemiBold"/>
              <a:buChar char="●"/>
            </a:pPr>
            <a:r>
              <a:rPr b="1" lang="en" sz="1500">
                <a:solidFill>
                  <a:schemeClr val="accent1"/>
                </a:solidFill>
                <a:latin typeface="Chakra Petch"/>
                <a:ea typeface="Chakra Petch"/>
                <a:cs typeface="Chakra Petch"/>
                <a:sym typeface="Chakra Petch"/>
              </a:rPr>
              <a:t>Potential Inaccuracies </a:t>
            </a:r>
            <a:r>
              <a:rPr lang="en" sz="1500">
                <a:solidFill>
                  <a:schemeClr val="accent1"/>
                </a:solidFill>
                <a:latin typeface="Chakra Petch SemiBold"/>
                <a:ea typeface="Chakra Petch SemiBold"/>
                <a:cs typeface="Chakra Petch SemiBold"/>
                <a:sym typeface="Chakra Petch SemiBold"/>
              </a:rPr>
              <a:t>: Subjective interpretation can lead to </a:t>
            </a:r>
            <a:r>
              <a:rPr lang="en" sz="1500">
                <a:solidFill>
                  <a:srgbClr val="9900FF"/>
                </a:solidFill>
                <a:latin typeface="Chakra Petch SemiBold"/>
                <a:ea typeface="Chakra Petch SemiBold"/>
                <a:cs typeface="Chakra Petch SemiBold"/>
                <a:sym typeface="Chakra Petch SemiBold"/>
              </a:rPr>
              <a:t>inaccurate grades.​</a:t>
            </a:r>
            <a:endParaRPr sz="1300">
              <a:solidFill>
                <a:srgbClr val="9900FF"/>
              </a:solidFill>
              <a:latin typeface="Chakra Petch SemiBold"/>
              <a:ea typeface="Chakra Petch SemiBold"/>
              <a:cs typeface="Chakra Petch SemiBold"/>
              <a:sym typeface="Chakra Petch SemiBold"/>
            </a:endParaRPr>
          </a:p>
        </p:txBody>
      </p:sp>
      <p:sp>
        <p:nvSpPr>
          <p:cNvPr id="158" name="Google Shape;158;p20"/>
          <p:cNvSpPr txBox="1"/>
          <p:nvPr/>
        </p:nvSpPr>
        <p:spPr>
          <a:xfrm>
            <a:off x="645125" y="2934350"/>
            <a:ext cx="77352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Chakra Petch SemiBold"/>
              <a:buChar char="●"/>
            </a:pPr>
            <a:r>
              <a:rPr b="1" lang="en" sz="1500">
                <a:solidFill>
                  <a:schemeClr val="accent1"/>
                </a:solidFill>
                <a:latin typeface="Chakra Petch"/>
                <a:ea typeface="Chakra Petch"/>
                <a:cs typeface="Chakra Petch"/>
                <a:sym typeface="Chakra Petch"/>
              </a:rPr>
              <a:t>Inconsistent Treatment Plans </a:t>
            </a:r>
            <a:r>
              <a:rPr lang="en" sz="1500">
                <a:solidFill>
                  <a:schemeClr val="accent1"/>
                </a:solidFill>
                <a:latin typeface="Chakra Petch SemiBold"/>
                <a:ea typeface="Chakra Petch SemiBold"/>
                <a:cs typeface="Chakra Petch SemiBold"/>
                <a:sym typeface="Chakra Petch SemiBold"/>
              </a:rPr>
              <a:t>​: Diagnostic variability causes </a:t>
            </a:r>
            <a:r>
              <a:rPr lang="en" sz="1500">
                <a:solidFill>
                  <a:schemeClr val="accent3"/>
                </a:solidFill>
                <a:latin typeface="Chakra Petch SemiBold"/>
                <a:ea typeface="Chakra Petch SemiBold"/>
                <a:cs typeface="Chakra Petch SemiBold"/>
                <a:sym typeface="Chakra Petch SemiBold"/>
              </a:rPr>
              <a:t>inconsistent treatment plans</a:t>
            </a:r>
            <a:r>
              <a:rPr lang="en" sz="1500">
                <a:solidFill>
                  <a:schemeClr val="accent1"/>
                </a:solidFill>
                <a:latin typeface="Chakra Petch SemiBold"/>
                <a:ea typeface="Chakra Petch SemiBold"/>
                <a:cs typeface="Chakra Petch SemiBold"/>
                <a:sym typeface="Chakra Petch SemiBold"/>
              </a:rPr>
              <a:t>. ​</a:t>
            </a:r>
            <a:endParaRPr sz="1300">
              <a:solidFill>
                <a:schemeClr val="accent1"/>
              </a:solidFill>
              <a:latin typeface="Chakra Petch SemiBold"/>
              <a:ea typeface="Chakra Petch SemiBold"/>
              <a:cs typeface="Chakra Petch SemiBold"/>
              <a:sym typeface="Chakra Petch SemiBold"/>
            </a:endParaRPr>
          </a:p>
        </p:txBody>
      </p:sp>
      <p:sp>
        <p:nvSpPr>
          <p:cNvPr id="159" name="Google Shape;159;p20"/>
          <p:cNvSpPr txBox="1"/>
          <p:nvPr/>
        </p:nvSpPr>
        <p:spPr>
          <a:xfrm>
            <a:off x="645125" y="3836700"/>
            <a:ext cx="80736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Chakra Petch SemiBold"/>
              <a:buChar char="●"/>
            </a:pPr>
            <a:r>
              <a:rPr b="1" lang="en" sz="1500">
                <a:solidFill>
                  <a:schemeClr val="accent1"/>
                </a:solidFill>
                <a:latin typeface="Chakra Petch"/>
                <a:ea typeface="Chakra Petch"/>
                <a:cs typeface="Chakra Petch"/>
                <a:sym typeface="Chakra Petch"/>
              </a:rPr>
              <a:t>Lack of Precision </a:t>
            </a:r>
            <a:r>
              <a:rPr lang="en" sz="1500">
                <a:solidFill>
                  <a:schemeClr val="accent1"/>
                </a:solidFill>
                <a:latin typeface="Chakra Petch SemiBold"/>
                <a:ea typeface="Chakra Petch SemiBold"/>
                <a:cs typeface="Chakra Petch SemiBold"/>
                <a:sym typeface="Chakra Petch SemiBold"/>
              </a:rPr>
              <a:t>: Lacks precision, offering broad categorization but not </a:t>
            </a:r>
            <a:r>
              <a:rPr lang="en" sz="1500">
                <a:solidFill>
                  <a:srgbClr val="9900FF"/>
                </a:solidFill>
                <a:latin typeface="Chakra Petch SemiBold"/>
                <a:ea typeface="Chakra Petch SemiBold"/>
                <a:cs typeface="Chakra Petch SemiBold"/>
                <a:sym typeface="Chakra Petch SemiBold"/>
              </a:rPr>
              <a:t>detailed assessment</a:t>
            </a:r>
            <a:r>
              <a:rPr lang="en" sz="1500">
                <a:solidFill>
                  <a:schemeClr val="accent1"/>
                </a:solidFill>
                <a:latin typeface="Chakra Petch SemiBold"/>
                <a:ea typeface="Chakra Petch SemiBold"/>
                <a:cs typeface="Chakra Petch SemiBold"/>
                <a:sym typeface="Chakra Petch SemiBold"/>
              </a:rPr>
              <a:t> or progression monitoring.​</a:t>
            </a:r>
            <a:endParaRPr sz="1300">
              <a:solidFill>
                <a:schemeClr val="accent1"/>
              </a:solidFill>
              <a:latin typeface="Chakra Petch SemiBold"/>
              <a:ea typeface="Chakra Petch SemiBold"/>
              <a:cs typeface="Chakra Petch SemiBold"/>
              <a:sym typeface="Chakra Petch SemiBold"/>
            </a:endParaRPr>
          </a:p>
        </p:txBody>
      </p:sp>
      <p:sp>
        <p:nvSpPr>
          <p:cNvPr id="160" name="Google Shape;160;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164" name="Shape 164"/>
        <p:cNvGrpSpPr/>
        <p:nvPr/>
      </p:nvGrpSpPr>
      <p:grpSpPr>
        <a:xfrm>
          <a:off x="0" y="0"/>
          <a:ext cx="0" cy="0"/>
          <a:chOff x="0" y="0"/>
          <a:chExt cx="0" cy="0"/>
        </a:xfrm>
      </p:grpSpPr>
      <p:sp>
        <p:nvSpPr>
          <p:cNvPr id="165" name="Google Shape;165;p21"/>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Challenges</a:t>
            </a:r>
            <a:endParaRPr>
              <a:solidFill>
                <a:schemeClr val="dk2"/>
              </a:solidFill>
            </a:endParaRPr>
          </a:p>
        </p:txBody>
      </p:sp>
      <p:sp>
        <p:nvSpPr>
          <p:cNvPr id="166" name="Google Shape;166;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